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1.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diagrams/data1.xml" ContentType="application/vnd.openxmlformats-officedocument.drawingml.diagramData+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Override PartName="/ppt/diagrams/drawing1.xml" ContentType="application/vnd.ms-office.drawingml.diagramDrawing+xml"/>
  <Default Extension="rels" ContentType="application/vnd.openxmlformats-package.relationships+xml"/>
  <Override PartName="/ppt/slideLayouts/slideLayout19.xml" ContentType="application/vnd.openxmlformats-officedocument.presentationml.slideLayout+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1" r:id="rId1"/>
  </p:sldMasterIdLst>
  <p:notesMasterIdLst>
    <p:notesMasterId r:id="rId19"/>
  </p:notesMasterIdLst>
  <p:sldIdLst>
    <p:sldId id="273" r:id="rId2"/>
    <p:sldId id="261" r:id="rId3"/>
    <p:sldId id="280" r:id="rId4"/>
    <p:sldId id="281" r:id="rId5"/>
    <p:sldId id="264" r:id="rId6"/>
    <p:sldId id="275" r:id="rId7"/>
    <p:sldId id="276" r:id="rId8"/>
    <p:sldId id="257" r:id="rId9"/>
    <p:sldId id="277" r:id="rId10"/>
    <p:sldId id="266" r:id="rId11"/>
    <p:sldId id="258" r:id="rId12"/>
    <p:sldId id="259" r:id="rId13"/>
    <p:sldId id="262" r:id="rId14"/>
    <p:sldId id="279" r:id="rId15"/>
    <p:sldId id="267" r:id="rId16"/>
    <p:sldId id="274" r:id="rId17"/>
    <p:sldId id="28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8969" autoAdjust="0"/>
  </p:normalViewPr>
  <p:slideViewPr>
    <p:cSldViewPr snapToGrid="0" snapToObjects="1">
      <p:cViewPr varScale="1">
        <p:scale>
          <a:sx n="49" d="100"/>
          <a:sy n="49" d="100"/>
        </p:scale>
        <p:origin x="-19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interSettings" Target="printerSettings/printerSettings1.bin"/><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notesMaster" Target="notesMasters/notesMaster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D2A2B-929F-3A48-BB2C-66B286198D94}" type="doc">
      <dgm:prSet loTypeId="urn:microsoft.com/office/officeart/2005/8/layout/cycle3" loCatId="cycle" qsTypeId="urn:microsoft.com/office/officeart/2005/8/quickstyle/simple4" qsCatId="simple" csTypeId="urn:microsoft.com/office/officeart/2005/8/colors/accent1_2" csCatId="accent1" phldr="1"/>
      <dgm:spPr/>
    </dgm:pt>
    <dgm:pt modelId="{D94FCF49-3D8D-454C-BD01-05B8B6866BF7}">
      <dgm:prSet phldrT="[Text]" custT="1"/>
      <dgm:spPr/>
      <dgm:t>
        <a:bodyPr/>
        <a:lstStyle/>
        <a:p>
          <a:r>
            <a:rPr lang="en-US" sz="2850" b="1" dirty="0" smtClean="0"/>
            <a:t>Meaningful Preparation</a:t>
          </a:r>
          <a:endParaRPr lang="en-US" sz="2850" b="1" dirty="0"/>
        </a:p>
      </dgm:t>
    </dgm:pt>
    <dgm:pt modelId="{678C03A9-C779-1940-8A7E-37EB7B05152D}" type="parTrans" cxnId="{0249DAE7-9B1E-BF4A-837C-134A05621B76}">
      <dgm:prSet/>
      <dgm:spPr/>
      <dgm:t>
        <a:bodyPr/>
        <a:lstStyle/>
        <a:p>
          <a:endParaRPr lang="en-US"/>
        </a:p>
      </dgm:t>
    </dgm:pt>
    <dgm:pt modelId="{55054ED3-4058-D847-8708-D9D218E1BF9C}" type="sibTrans" cxnId="{0249DAE7-9B1E-BF4A-837C-134A05621B76}">
      <dgm:prSet/>
      <dgm:spPr/>
      <dgm:t>
        <a:bodyPr/>
        <a:lstStyle/>
        <a:p>
          <a:endParaRPr lang="en-US"/>
        </a:p>
      </dgm:t>
    </dgm:pt>
    <dgm:pt modelId="{9E6E1954-D7FC-BB4E-83C3-68D12C073F91}">
      <dgm:prSet phldrT="[Text]" custT="1"/>
      <dgm:spPr/>
      <dgm:t>
        <a:bodyPr/>
        <a:lstStyle/>
        <a:p>
          <a:r>
            <a:rPr lang="en-US" sz="2850" b="1" dirty="0" smtClean="0"/>
            <a:t>Narrative</a:t>
          </a:r>
          <a:endParaRPr lang="en-US" sz="2850" b="1" dirty="0"/>
        </a:p>
      </dgm:t>
    </dgm:pt>
    <dgm:pt modelId="{F80AA7F0-4A31-5643-94B7-4062A6C700F3}" type="parTrans" cxnId="{63126F53-6BB9-EF4A-B799-88179A2A8328}">
      <dgm:prSet/>
      <dgm:spPr/>
      <dgm:t>
        <a:bodyPr/>
        <a:lstStyle/>
        <a:p>
          <a:endParaRPr lang="en-US"/>
        </a:p>
      </dgm:t>
    </dgm:pt>
    <dgm:pt modelId="{688828A9-EE27-E048-AA4D-0062A974167D}" type="sibTrans" cxnId="{63126F53-6BB9-EF4A-B799-88179A2A8328}">
      <dgm:prSet/>
      <dgm:spPr/>
      <dgm:t>
        <a:bodyPr/>
        <a:lstStyle/>
        <a:p>
          <a:endParaRPr lang="en-US"/>
        </a:p>
      </dgm:t>
    </dgm:pt>
    <dgm:pt modelId="{292E1A00-DBF9-D448-96DE-412E7F55F6EA}">
      <dgm:prSet custT="1"/>
      <dgm:spPr/>
      <dgm:t>
        <a:bodyPr/>
        <a:lstStyle/>
        <a:p>
          <a:r>
            <a:rPr lang="en-US" sz="2850" b="1" dirty="0" smtClean="0"/>
            <a:t>Asset Appreciation</a:t>
          </a:r>
          <a:endParaRPr lang="en-US" sz="2850" b="1" dirty="0"/>
        </a:p>
      </dgm:t>
    </dgm:pt>
    <dgm:pt modelId="{07076FF3-DC05-0449-9B9F-FFE1EBAA806C}" type="parTrans" cxnId="{E13D139E-7F1B-5C44-B2CE-8B1249B082C0}">
      <dgm:prSet/>
      <dgm:spPr/>
      <dgm:t>
        <a:bodyPr/>
        <a:lstStyle/>
        <a:p>
          <a:endParaRPr lang="en-US"/>
        </a:p>
      </dgm:t>
    </dgm:pt>
    <dgm:pt modelId="{12F2964E-9FC3-C544-A88C-773B42819E6D}" type="sibTrans" cxnId="{E13D139E-7F1B-5C44-B2CE-8B1249B082C0}">
      <dgm:prSet/>
      <dgm:spPr/>
      <dgm:t>
        <a:bodyPr/>
        <a:lstStyle/>
        <a:p>
          <a:endParaRPr lang="en-US"/>
        </a:p>
      </dgm:t>
    </dgm:pt>
    <dgm:pt modelId="{B621E531-9B8D-4942-A84B-FCADCB9619F7}">
      <dgm:prSet custT="1"/>
      <dgm:spPr/>
      <dgm:t>
        <a:bodyPr/>
        <a:lstStyle/>
        <a:p>
          <a:r>
            <a:rPr lang="en-US" sz="2850" b="1" dirty="0" smtClean="0"/>
            <a:t>Social &amp; Emotional Learning</a:t>
          </a:r>
          <a:endParaRPr lang="en-US" sz="2850" b="1" dirty="0"/>
        </a:p>
      </dgm:t>
    </dgm:pt>
    <dgm:pt modelId="{3F568FB0-19AC-4246-8860-AA03698F32B8}" type="parTrans" cxnId="{67686FC3-1882-D04C-AEFD-0E7813680FA5}">
      <dgm:prSet/>
      <dgm:spPr/>
      <dgm:t>
        <a:bodyPr/>
        <a:lstStyle/>
        <a:p>
          <a:endParaRPr lang="en-US"/>
        </a:p>
      </dgm:t>
    </dgm:pt>
    <dgm:pt modelId="{E96D232B-28A8-7240-BB19-02014D13B90D}" type="sibTrans" cxnId="{67686FC3-1882-D04C-AEFD-0E7813680FA5}">
      <dgm:prSet/>
      <dgm:spPr/>
      <dgm:t>
        <a:bodyPr/>
        <a:lstStyle/>
        <a:p>
          <a:endParaRPr lang="en-US"/>
        </a:p>
      </dgm:t>
    </dgm:pt>
    <dgm:pt modelId="{B1FA7522-49DD-7E4F-B160-8E6AEBB9B87E}">
      <dgm:prSet phldrT="[Text]" custT="1"/>
      <dgm:spPr/>
      <dgm:t>
        <a:bodyPr/>
        <a:lstStyle/>
        <a:p>
          <a:r>
            <a:rPr lang="en-US" sz="2850" b="1" smtClean="0"/>
            <a:t>New Media Literacies</a:t>
          </a:r>
          <a:endParaRPr lang="en-US" sz="2850" b="1" dirty="0"/>
        </a:p>
      </dgm:t>
    </dgm:pt>
    <dgm:pt modelId="{F7272052-A223-9547-9887-5D622CECC903}" type="parTrans" cxnId="{1B4786DD-8253-D643-9AA3-0736CE7A13EE}">
      <dgm:prSet/>
      <dgm:spPr/>
      <dgm:t>
        <a:bodyPr/>
        <a:lstStyle/>
        <a:p>
          <a:endParaRPr lang="en-US"/>
        </a:p>
      </dgm:t>
    </dgm:pt>
    <dgm:pt modelId="{1F25E285-E959-3C47-A895-2304EDAE4AC9}" type="sibTrans" cxnId="{1B4786DD-8253-D643-9AA3-0736CE7A13EE}">
      <dgm:prSet/>
      <dgm:spPr/>
      <dgm:t>
        <a:bodyPr/>
        <a:lstStyle/>
        <a:p>
          <a:endParaRPr lang="en-US"/>
        </a:p>
      </dgm:t>
    </dgm:pt>
    <dgm:pt modelId="{8009DFDF-08A5-A646-958C-9DEF889C736A}" type="pres">
      <dgm:prSet presAssocID="{4C3D2A2B-929F-3A48-BB2C-66B286198D94}" presName="Name0" presStyleCnt="0">
        <dgm:presLayoutVars>
          <dgm:dir/>
          <dgm:resizeHandles val="exact"/>
        </dgm:presLayoutVars>
      </dgm:prSet>
      <dgm:spPr/>
    </dgm:pt>
    <dgm:pt modelId="{B3D8F71B-E0AA-2449-9B40-4FB9AF004C7B}" type="pres">
      <dgm:prSet presAssocID="{4C3D2A2B-929F-3A48-BB2C-66B286198D94}" presName="cycle" presStyleCnt="0"/>
      <dgm:spPr/>
    </dgm:pt>
    <dgm:pt modelId="{D794F832-8134-0E41-B51A-D2C839F13B53}" type="pres">
      <dgm:prSet presAssocID="{D94FCF49-3D8D-454C-BD01-05B8B6866BF7}" presName="nodeFirstNode" presStyleLbl="node1" presStyleIdx="0" presStyleCnt="5">
        <dgm:presLayoutVars>
          <dgm:bulletEnabled val="1"/>
        </dgm:presLayoutVars>
      </dgm:prSet>
      <dgm:spPr/>
      <dgm:t>
        <a:bodyPr/>
        <a:lstStyle/>
        <a:p>
          <a:endParaRPr lang="en-US"/>
        </a:p>
      </dgm:t>
    </dgm:pt>
    <dgm:pt modelId="{D447789A-81E9-F74D-9A67-B36D2E0E5A1B}" type="pres">
      <dgm:prSet presAssocID="{55054ED3-4058-D847-8708-D9D218E1BF9C}" presName="sibTransFirstNode" presStyleLbl="bgShp" presStyleIdx="0" presStyleCnt="1"/>
      <dgm:spPr/>
      <dgm:t>
        <a:bodyPr/>
        <a:lstStyle/>
        <a:p>
          <a:endParaRPr lang="en-US"/>
        </a:p>
      </dgm:t>
    </dgm:pt>
    <dgm:pt modelId="{FA920F0A-C0FD-1D4E-BA71-5706DEFF5D81}" type="pres">
      <dgm:prSet presAssocID="{B1FA7522-49DD-7E4F-B160-8E6AEBB9B87E}" presName="nodeFollowingNodes" presStyleLbl="node1" presStyleIdx="1" presStyleCnt="5">
        <dgm:presLayoutVars>
          <dgm:bulletEnabled val="1"/>
        </dgm:presLayoutVars>
      </dgm:prSet>
      <dgm:spPr/>
      <dgm:t>
        <a:bodyPr/>
        <a:lstStyle/>
        <a:p>
          <a:endParaRPr lang="en-US"/>
        </a:p>
      </dgm:t>
    </dgm:pt>
    <dgm:pt modelId="{2D91CFF2-D67D-CD4B-B613-5CE997B71445}" type="pres">
      <dgm:prSet presAssocID="{B621E531-9B8D-4942-A84B-FCADCB9619F7}" presName="nodeFollowingNodes" presStyleLbl="node1" presStyleIdx="2" presStyleCnt="5">
        <dgm:presLayoutVars>
          <dgm:bulletEnabled val="1"/>
        </dgm:presLayoutVars>
      </dgm:prSet>
      <dgm:spPr/>
      <dgm:t>
        <a:bodyPr/>
        <a:lstStyle/>
        <a:p>
          <a:endParaRPr lang="en-US"/>
        </a:p>
      </dgm:t>
    </dgm:pt>
    <dgm:pt modelId="{B400D0C4-4EBD-3D48-A1CD-5F98DB4F98B6}" type="pres">
      <dgm:prSet presAssocID="{292E1A00-DBF9-D448-96DE-412E7F55F6EA}" presName="nodeFollowingNodes" presStyleLbl="node1" presStyleIdx="3" presStyleCnt="5">
        <dgm:presLayoutVars>
          <dgm:bulletEnabled val="1"/>
        </dgm:presLayoutVars>
      </dgm:prSet>
      <dgm:spPr/>
      <dgm:t>
        <a:bodyPr/>
        <a:lstStyle/>
        <a:p>
          <a:endParaRPr lang="en-US"/>
        </a:p>
      </dgm:t>
    </dgm:pt>
    <dgm:pt modelId="{8E45AB91-4CC7-8141-9198-FCD42B4ED57E}" type="pres">
      <dgm:prSet presAssocID="{9E6E1954-D7FC-BB4E-83C3-68D12C073F91}" presName="nodeFollowingNodes" presStyleLbl="node1" presStyleIdx="4" presStyleCnt="5">
        <dgm:presLayoutVars>
          <dgm:bulletEnabled val="1"/>
        </dgm:presLayoutVars>
      </dgm:prSet>
      <dgm:spPr/>
      <dgm:t>
        <a:bodyPr/>
        <a:lstStyle/>
        <a:p>
          <a:endParaRPr lang="en-US"/>
        </a:p>
      </dgm:t>
    </dgm:pt>
  </dgm:ptLst>
  <dgm:cxnLst>
    <dgm:cxn modelId="{2E2AF9FF-E0C4-664D-8355-3A62D88DA7B8}" type="presOf" srcId="{B1FA7522-49DD-7E4F-B160-8E6AEBB9B87E}" destId="{FA920F0A-C0FD-1D4E-BA71-5706DEFF5D81}" srcOrd="0" destOrd="0" presId="urn:microsoft.com/office/officeart/2005/8/layout/cycle3"/>
    <dgm:cxn modelId="{B253EE69-4ACA-DD40-909B-23493DF30760}" type="presOf" srcId="{292E1A00-DBF9-D448-96DE-412E7F55F6EA}" destId="{B400D0C4-4EBD-3D48-A1CD-5F98DB4F98B6}" srcOrd="0" destOrd="0" presId="urn:microsoft.com/office/officeart/2005/8/layout/cycle3"/>
    <dgm:cxn modelId="{E13D139E-7F1B-5C44-B2CE-8B1249B082C0}" srcId="{4C3D2A2B-929F-3A48-BB2C-66B286198D94}" destId="{292E1A00-DBF9-D448-96DE-412E7F55F6EA}" srcOrd="3" destOrd="0" parTransId="{07076FF3-DC05-0449-9B9F-FFE1EBAA806C}" sibTransId="{12F2964E-9FC3-C544-A88C-773B42819E6D}"/>
    <dgm:cxn modelId="{63126F53-6BB9-EF4A-B799-88179A2A8328}" srcId="{4C3D2A2B-929F-3A48-BB2C-66B286198D94}" destId="{9E6E1954-D7FC-BB4E-83C3-68D12C073F91}" srcOrd="4" destOrd="0" parTransId="{F80AA7F0-4A31-5643-94B7-4062A6C700F3}" sibTransId="{688828A9-EE27-E048-AA4D-0062A974167D}"/>
    <dgm:cxn modelId="{33B58397-0BBD-FA40-9A8F-6A5CEE0B6AF9}" type="presOf" srcId="{9E6E1954-D7FC-BB4E-83C3-68D12C073F91}" destId="{8E45AB91-4CC7-8141-9198-FCD42B4ED57E}" srcOrd="0" destOrd="0" presId="urn:microsoft.com/office/officeart/2005/8/layout/cycle3"/>
    <dgm:cxn modelId="{559CC76A-E2F1-6347-9613-08AC98DDD7DB}" type="presOf" srcId="{55054ED3-4058-D847-8708-D9D218E1BF9C}" destId="{D447789A-81E9-F74D-9A67-B36D2E0E5A1B}" srcOrd="0" destOrd="0" presId="urn:microsoft.com/office/officeart/2005/8/layout/cycle3"/>
    <dgm:cxn modelId="{0249DAE7-9B1E-BF4A-837C-134A05621B76}" srcId="{4C3D2A2B-929F-3A48-BB2C-66B286198D94}" destId="{D94FCF49-3D8D-454C-BD01-05B8B6866BF7}" srcOrd="0" destOrd="0" parTransId="{678C03A9-C779-1940-8A7E-37EB7B05152D}" sibTransId="{55054ED3-4058-D847-8708-D9D218E1BF9C}"/>
    <dgm:cxn modelId="{1B4786DD-8253-D643-9AA3-0736CE7A13EE}" srcId="{4C3D2A2B-929F-3A48-BB2C-66B286198D94}" destId="{B1FA7522-49DD-7E4F-B160-8E6AEBB9B87E}" srcOrd="1" destOrd="0" parTransId="{F7272052-A223-9547-9887-5D622CECC903}" sibTransId="{1F25E285-E959-3C47-A895-2304EDAE4AC9}"/>
    <dgm:cxn modelId="{67686FC3-1882-D04C-AEFD-0E7813680FA5}" srcId="{4C3D2A2B-929F-3A48-BB2C-66B286198D94}" destId="{B621E531-9B8D-4942-A84B-FCADCB9619F7}" srcOrd="2" destOrd="0" parTransId="{3F568FB0-19AC-4246-8860-AA03698F32B8}" sibTransId="{E96D232B-28A8-7240-BB19-02014D13B90D}"/>
    <dgm:cxn modelId="{C80B8DA5-D217-4442-A695-1B7C49F845AF}" type="presOf" srcId="{4C3D2A2B-929F-3A48-BB2C-66B286198D94}" destId="{8009DFDF-08A5-A646-958C-9DEF889C736A}" srcOrd="0" destOrd="0" presId="urn:microsoft.com/office/officeart/2005/8/layout/cycle3"/>
    <dgm:cxn modelId="{073EF2DE-FFA8-9F40-BC7C-F32F432DB367}" type="presOf" srcId="{B621E531-9B8D-4942-A84B-FCADCB9619F7}" destId="{2D91CFF2-D67D-CD4B-B613-5CE997B71445}" srcOrd="0" destOrd="0" presId="urn:microsoft.com/office/officeart/2005/8/layout/cycle3"/>
    <dgm:cxn modelId="{9CC8BF98-324F-844B-8043-D7840D6FF302}" type="presOf" srcId="{D94FCF49-3D8D-454C-BD01-05B8B6866BF7}" destId="{D794F832-8134-0E41-B51A-D2C839F13B53}" srcOrd="0" destOrd="0" presId="urn:microsoft.com/office/officeart/2005/8/layout/cycle3"/>
    <dgm:cxn modelId="{B2CE5D54-2594-EE43-94EB-263C7076CDDD}" type="presParOf" srcId="{8009DFDF-08A5-A646-958C-9DEF889C736A}" destId="{B3D8F71B-E0AA-2449-9B40-4FB9AF004C7B}" srcOrd="0" destOrd="0" presId="urn:microsoft.com/office/officeart/2005/8/layout/cycle3"/>
    <dgm:cxn modelId="{2AF02D73-5B09-6945-9251-1FFD1F614668}" type="presParOf" srcId="{B3D8F71B-E0AA-2449-9B40-4FB9AF004C7B}" destId="{D794F832-8134-0E41-B51A-D2C839F13B53}" srcOrd="0" destOrd="0" presId="urn:microsoft.com/office/officeart/2005/8/layout/cycle3"/>
    <dgm:cxn modelId="{8F7D78A4-A8DC-2442-AB1F-9CC00362F1F6}" type="presParOf" srcId="{B3D8F71B-E0AA-2449-9B40-4FB9AF004C7B}" destId="{D447789A-81E9-F74D-9A67-B36D2E0E5A1B}" srcOrd="1" destOrd="0" presId="urn:microsoft.com/office/officeart/2005/8/layout/cycle3"/>
    <dgm:cxn modelId="{D1CA5E6F-09EB-F341-BB08-796A3F894E1B}" type="presParOf" srcId="{B3D8F71B-E0AA-2449-9B40-4FB9AF004C7B}" destId="{FA920F0A-C0FD-1D4E-BA71-5706DEFF5D81}" srcOrd="2" destOrd="0" presId="urn:microsoft.com/office/officeart/2005/8/layout/cycle3"/>
    <dgm:cxn modelId="{AC8AA978-EEFD-F145-B732-FF9924E73D8E}" type="presParOf" srcId="{B3D8F71B-E0AA-2449-9B40-4FB9AF004C7B}" destId="{2D91CFF2-D67D-CD4B-B613-5CE997B71445}" srcOrd="3" destOrd="0" presId="urn:microsoft.com/office/officeart/2005/8/layout/cycle3"/>
    <dgm:cxn modelId="{875A6DF3-4EDA-944A-9B69-7EAF3DFB2FCE}" type="presParOf" srcId="{B3D8F71B-E0AA-2449-9B40-4FB9AF004C7B}" destId="{B400D0C4-4EBD-3D48-A1CD-5F98DB4F98B6}" srcOrd="4" destOrd="0" presId="urn:microsoft.com/office/officeart/2005/8/layout/cycle3"/>
    <dgm:cxn modelId="{21D2D8F5-5CE4-3A4B-AA98-AA156E0972ED}" type="presParOf" srcId="{B3D8F71B-E0AA-2449-9B40-4FB9AF004C7B}" destId="{8E45AB91-4CC7-8141-9198-FCD42B4ED57E}"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47789A-81E9-F74D-9A67-B36D2E0E5A1B}">
      <dsp:nvSpPr>
        <dsp:cNvPr id="0" name=""/>
        <dsp:cNvSpPr/>
      </dsp:nvSpPr>
      <dsp:spPr>
        <a:xfrm>
          <a:off x="1491390" y="-35144"/>
          <a:ext cx="5662744" cy="5662744"/>
        </a:xfrm>
        <a:prstGeom prst="circularArrow">
          <a:avLst>
            <a:gd name="adj1" fmla="val 5544"/>
            <a:gd name="adj2" fmla="val 330680"/>
            <a:gd name="adj3" fmla="val 13761658"/>
            <a:gd name="adj4" fmla="val 17394653"/>
            <a:gd name="adj5" fmla="val 5757"/>
          </a:avLst>
        </a:prstGeom>
        <a:solidFill>
          <a:schemeClr val="accent1">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D794F832-8134-0E41-B51A-D2C839F13B53}">
      <dsp:nvSpPr>
        <dsp:cNvPr id="0" name=""/>
        <dsp:cNvSpPr/>
      </dsp:nvSpPr>
      <dsp:spPr>
        <a:xfrm>
          <a:off x="2988785" y="1404"/>
          <a:ext cx="2667954" cy="1333977"/>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66825">
            <a:lnSpc>
              <a:spcPct val="90000"/>
            </a:lnSpc>
            <a:spcBef>
              <a:spcPct val="0"/>
            </a:spcBef>
            <a:spcAft>
              <a:spcPct val="35000"/>
            </a:spcAft>
          </a:pPr>
          <a:r>
            <a:rPr lang="en-US" sz="2850" b="1" kern="1200" dirty="0" smtClean="0"/>
            <a:t>Meaningful Preparation</a:t>
          </a:r>
          <a:endParaRPr lang="en-US" sz="2850" b="1" kern="1200" dirty="0"/>
        </a:p>
      </dsp:txBody>
      <dsp:txXfrm>
        <a:off x="2988785" y="1404"/>
        <a:ext cx="2667954" cy="1333977"/>
      </dsp:txXfrm>
    </dsp:sp>
    <dsp:sp modelId="{FA920F0A-C0FD-1D4E-BA71-5706DEFF5D81}">
      <dsp:nvSpPr>
        <dsp:cNvPr id="0" name=""/>
        <dsp:cNvSpPr/>
      </dsp:nvSpPr>
      <dsp:spPr>
        <a:xfrm>
          <a:off x="5285412" y="1670001"/>
          <a:ext cx="2667954" cy="1333977"/>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66825">
            <a:lnSpc>
              <a:spcPct val="90000"/>
            </a:lnSpc>
            <a:spcBef>
              <a:spcPct val="0"/>
            </a:spcBef>
            <a:spcAft>
              <a:spcPct val="35000"/>
            </a:spcAft>
          </a:pPr>
          <a:r>
            <a:rPr lang="en-US" sz="2850" b="1" kern="1200" smtClean="0"/>
            <a:t>New Media Literacies</a:t>
          </a:r>
          <a:endParaRPr lang="en-US" sz="2850" b="1" kern="1200" dirty="0"/>
        </a:p>
      </dsp:txBody>
      <dsp:txXfrm>
        <a:off x="5285412" y="1670001"/>
        <a:ext cx="2667954" cy="1333977"/>
      </dsp:txXfrm>
    </dsp:sp>
    <dsp:sp modelId="{2D91CFF2-D67D-CD4B-B613-5CE997B71445}">
      <dsp:nvSpPr>
        <dsp:cNvPr id="0" name=""/>
        <dsp:cNvSpPr/>
      </dsp:nvSpPr>
      <dsp:spPr>
        <a:xfrm>
          <a:off x="4408178" y="4369848"/>
          <a:ext cx="2667954" cy="1333977"/>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66825">
            <a:lnSpc>
              <a:spcPct val="90000"/>
            </a:lnSpc>
            <a:spcBef>
              <a:spcPct val="0"/>
            </a:spcBef>
            <a:spcAft>
              <a:spcPct val="35000"/>
            </a:spcAft>
          </a:pPr>
          <a:r>
            <a:rPr lang="en-US" sz="2850" b="1" kern="1200" dirty="0" smtClean="0"/>
            <a:t>Social &amp; Emotional Learning</a:t>
          </a:r>
          <a:endParaRPr lang="en-US" sz="2850" b="1" kern="1200" dirty="0"/>
        </a:p>
      </dsp:txBody>
      <dsp:txXfrm>
        <a:off x="4408178" y="4369848"/>
        <a:ext cx="2667954" cy="1333977"/>
      </dsp:txXfrm>
    </dsp:sp>
    <dsp:sp modelId="{B400D0C4-4EBD-3D48-A1CD-5F98DB4F98B6}">
      <dsp:nvSpPr>
        <dsp:cNvPr id="0" name=""/>
        <dsp:cNvSpPr/>
      </dsp:nvSpPr>
      <dsp:spPr>
        <a:xfrm>
          <a:off x="1569391" y="4369848"/>
          <a:ext cx="2667954" cy="1333977"/>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66825">
            <a:lnSpc>
              <a:spcPct val="90000"/>
            </a:lnSpc>
            <a:spcBef>
              <a:spcPct val="0"/>
            </a:spcBef>
            <a:spcAft>
              <a:spcPct val="35000"/>
            </a:spcAft>
          </a:pPr>
          <a:r>
            <a:rPr lang="en-US" sz="2850" b="1" kern="1200" dirty="0" smtClean="0"/>
            <a:t>Asset Appreciation</a:t>
          </a:r>
          <a:endParaRPr lang="en-US" sz="2850" b="1" kern="1200" dirty="0"/>
        </a:p>
      </dsp:txBody>
      <dsp:txXfrm>
        <a:off x="1569391" y="4369848"/>
        <a:ext cx="2667954" cy="1333977"/>
      </dsp:txXfrm>
    </dsp:sp>
    <dsp:sp modelId="{8E45AB91-4CC7-8141-9198-FCD42B4ED57E}">
      <dsp:nvSpPr>
        <dsp:cNvPr id="0" name=""/>
        <dsp:cNvSpPr/>
      </dsp:nvSpPr>
      <dsp:spPr>
        <a:xfrm>
          <a:off x="692157" y="1670001"/>
          <a:ext cx="2667954" cy="1333977"/>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66825">
            <a:lnSpc>
              <a:spcPct val="90000"/>
            </a:lnSpc>
            <a:spcBef>
              <a:spcPct val="0"/>
            </a:spcBef>
            <a:spcAft>
              <a:spcPct val="35000"/>
            </a:spcAft>
          </a:pPr>
          <a:r>
            <a:rPr lang="en-US" sz="2850" b="1" kern="1200" dirty="0" smtClean="0"/>
            <a:t>Narrative</a:t>
          </a:r>
          <a:endParaRPr lang="en-US" sz="2850" b="1" kern="1200" dirty="0"/>
        </a:p>
      </dsp:txBody>
      <dsp:txXfrm>
        <a:off x="692157" y="1670001"/>
        <a:ext cx="2667954" cy="133397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8B86FF-BDEB-C949-84C0-4B889C0A3781}" type="datetimeFigureOut">
              <a:rPr lang="en-US" smtClean="0"/>
              <a:pPr/>
              <a:t>11/15/10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E0FC5-3565-714D-A41D-98CEDF192E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4" Type="http://schemas.openxmlformats.org/officeDocument/2006/relationships/hyperlink" Target="http://sunukaddu.com/video.php" TargetMode="External"/><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soros.org/about/locations/westafric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FE0FC5-3565-714D-A41D-98CEDF192E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Asset appreciation aims to capture the extent to which an actor recognizes the availability of internal and external resources and exploits them to their fullest potential. </a:t>
            </a:r>
          </a:p>
          <a:p>
            <a:pPr lvl="0"/>
            <a:r>
              <a:rPr lang="en-US" sz="1200" kern="1200" dirty="0" smtClean="0">
                <a:solidFill>
                  <a:schemeClr val="tx1"/>
                </a:solidFill>
                <a:latin typeface="+mn-lt"/>
                <a:ea typeface="+mn-ea"/>
                <a:cs typeface="+mn-cs"/>
              </a:rPr>
              <a:t>recognize </a:t>
            </a:r>
            <a:r>
              <a:rPr lang="en-US" sz="1200" kern="1200" dirty="0" smtClean="0">
                <a:solidFill>
                  <a:schemeClr val="tx1"/>
                </a:solidFill>
                <a:latin typeface="+mn-lt"/>
                <a:ea typeface="+mn-ea"/>
                <a:cs typeface="+mn-cs"/>
              </a:rPr>
              <a:t>what you’ve got –</a:t>
            </a:r>
            <a:r>
              <a:rPr lang="en-US" sz="1200" kern="1200" baseline="0" dirty="0" smtClean="0">
                <a:solidFill>
                  <a:schemeClr val="tx1"/>
                </a:solidFill>
                <a:latin typeface="+mn-lt"/>
                <a:ea typeface="+mn-ea"/>
                <a:cs typeface="+mn-cs"/>
              </a:rPr>
              <a:t> intrapersonal AND interpersonal -- </a:t>
            </a:r>
            <a:r>
              <a:rPr lang="en-US" sz="1200" kern="1200" dirty="0" smtClean="0">
                <a:solidFill>
                  <a:schemeClr val="tx1"/>
                </a:solidFill>
                <a:latin typeface="+mn-lt"/>
                <a:ea typeface="+mn-ea"/>
                <a:cs typeface="+mn-cs"/>
              </a:rPr>
              <a:t>and optimize </a:t>
            </a:r>
          </a:p>
          <a:p>
            <a:pPr lvl="0"/>
            <a:r>
              <a:rPr lang="en-US" sz="1200" kern="1200" dirty="0" smtClean="0">
                <a:solidFill>
                  <a:schemeClr val="tx1"/>
                </a:solidFill>
                <a:latin typeface="+mn-lt"/>
                <a:ea typeface="+mn-ea"/>
                <a:cs typeface="+mn-cs"/>
              </a:rPr>
              <a:t>consider every level: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nano</a:t>
            </a:r>
            <a:r>
              <a:rPr lang="en-US" sz="1200" kern="1200" baseline="0" dirty="0" smtClean="0">
                <a:solidFill>
                  <a:schemeClr val="tx1"/>
                </a:solidFill>
                <a:latin typeface="+mn-lt"/>
                <a:ea typeface="+mn-ea"/>
                <a:cs typeface="+mn-cs"/>
              </a:rPr>
              <a:t>, micro, </a:t>
            </a:r>
            <a:r>
              <a:rPr lang="en-US" sz="1200" kern="1200" baseline="0" dirty="0" err="1" smtClean="0">
                <a:solidFill>
                  <a:schemeClr val="tx1"/>
                </a:solidFill>
                <a:latin typeface="+mn-lt"/>
                <a:ea typeface="+mn-ea"/>
                <a:cs typeface="+mn-cs"/>
              </a:rPr>
              <a:t>meso</a:t>
            </a:r>
            <a:r>
              <a:rPr lang="en-US" sz="1200" kern="1200" baseline="0" dirty="0" smtClean="0">
                <a:solidFill>
                  <a:schemeClr val="tx1"/>
                </a:solidFill>
                <a:latin typeface="+mn-lt"/>
                <a:ea typeface="+mn-ea"/>
                <a:cs typeface="+mn-cs"/>
              </a:rPr>
              <a:t>, macro which means </a:t>
            </a:r>
            <a:r>
              <a:rPr lang="en-US" sz="1200" kern="1200" dirty="0" smtClean="0">
                <a:solidFill>
                  <a:schemeClr val="tx1"/>
                </a:solidFill>
                <a:latin typeface="+mn-lt"/>
                <a:ea typeface="+mn-ea"/>
                <a:cs typeface="+mn-cs"/>
              </a:rPr>
              <a:t>intrapersonal, intimate circle, local community, broader society</a:t>
            </a:r>
          </a:p>
          <a:p>
            <a:endParaRPr lang="en-US" dirty="0"/>
          </a:p>
        </p:txBody>
      </p:sp>
      <p:sp>
        <p:nvSpPr>
          <p:cNvPr id="4" name="Slide Number Placeholder 3"/>
          <p:cNvSpPr>
            <a:spLocks noGrp="1"/>
          </p:cNvSpPr>
          <p:nvPr>
            <p:ph type="sldNum" sz="quarter" idx="10"/>
          </p:nvPr>
        </p:nvSpPr>
        <p:spPr/>
        <p:txBody>
          <a:bodyPr/>
          <a:lstStyle/>
          <a:p>
            <a:fld id="{08FE0FC5-3565-714D-A41D-98CEDF192E7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power of narrative…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stories as robust educational tool (entertainment-education) </a:t>
            </a:r>
          </a:p>
          <a:p>
            <a:r>
              <a:rPr lang="en-US" sz="1200" kern="1200" baseline="0" dirty="0" smtClean="0">
                <a:solidFill>
                  <a:schemeClr val="tx1"/>
                </a:solidFill>
                <a:latin typeface="+mn-lt"/>
                <a:ea typeface="+mn-ea"/>
                <a:cs typeface="+mn-cs"/>
              </a:rPr>
              <a:t>AND</a:t>
            </a:r>
          </a:p>
          <a:p>
            <a:r>
              <a:rPr lang="en-US" sz="1200" kern="1200" baseline="0" dirty="0" smtClean="0">
                <a:solidFill>
                  <a:schemeClr val="tx1"/>
                </a:solidFill>
                <a:latin typeface="+mn-lt"/>
                <a:ea typeface="+mn-ea"/>
                <a:cs typeface="+mn-cs"/>
              </a:rPr>
              <a:t>-- _the stories we tell ourselves_</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Theory of possible selves contends that people are motivated by visions of the person they could become if they make good choices, and the person they could become if they don’t make good choices</a:t>
            </a:r>
          </a:p>
          <a:p>
            <a:r>
              <a:rPr lang="en-US" sz="1200" kern="1200" dirty="0" smtClean="0">
                <a:solidFill>
                  <a:schemeClr val="tx1"/>
                </a:solidFill>
                <a:latin typeface="+mn-lt"/>
                <a:ea typeface="+mn-ea"/>
                <a:cs typeface="+mn-cs"/>
              </a:rPr>
              <a:t>-- if you only tell yourself that you’re going to be the best, then you become cocky and flabbergasted, lost when the road gets bumpy</a:t>
            </a:r>
          </a:p>
          <a:p>
            <a:r>
              <a:rPr lang="en-US" sz="1200" kern="1200" dirty="0" smtClean="0">
                <a:solidFill>
                  <a:schemeClr val="tx1"/>
                </a:solidFill>
                <a:latin typeface="+mn-lt"/>
                <a:ea typeface="+mn-ea"/>
                <a:cs typeface="+mn-cs"/>
              </a:rPr>
              <a:t>-- if you only tell yourself that you’ll amount to nothing, then you become defeated and unable to seize opportunities that might present themselves</a:t>
            </a:r>
          </a:p>
          <a:p>
            <a:r>
              <a:rPr lang="en-US" sz="1200" kern="1200" dirty="0" smtClean="0">
                <a:solidFill>
                  <a:schemeClr val="tx1"/>
                </a:solidFill>
                <a:latin typeface="+mn-lt"/>
                <a:ea typeface="+mn-ea"/>
                <a:cs typeface="+mn-cs"/>
              </a:rPr>
              <a:t>-- so the stories we tell ourselves about who are and who we could be</a:t>
            </a:r>
            <a:r>
              <a:rPr lang="en-US" sz="1200" kern="1200" baseline="0" dirty="0" smtClean="0">
                <a:solidFill>
                  <a:schemeClr val="tx1"/>
                </a:solidFill>
                <a:latin typeface="+mn-lt"/>
                <a:ea typeface="+mn-ea"/>
                <a:cs typeface="+mn-cs"/>
              </a:rPr>
              <a:t>, to a certain extent, circumscribe </a:t>
            </a:r>
            <a:r>
              <a:rPr lang="en-US" sz="1200" kern="1200" dirty="0" smtClean="0">
                <a:solidFill>
                  <a:schemeClr val="tx1"/>
                </a:solidFill>
                <a:latin typeface="+mn-lt"/>
                <a:ea typeface="+mn-ea"/>
                <a:cs typeface="+mn-cs"/>
              </a:rPr>
              <a:t>our trajectories</a:t>
            </a:r>
          </a:p>
          <a:p>
            <a:r>
              <a:rPr lang="en-US" sz="1200" kern="1200" dirty="0" smtClean="0">
                <a:solidFill>
                  <a:schemeClr val="tx1"/>
                </a:solidFill>
                <a:latin typeface="+mn-lt"/>
                <a:ea typeface="+mn-ea"/>
                <a:cs typeface="+mn-cs"/>
              </a:rPr>
              <a:t>(-- stories are also essential to humanity and are the means by which we assimilate information – we tell a story about it; that’s how we understand, that’s how we remember)</a:t>
            </a:r>
          </a:p>
        </p:txBody>
      </p:sp>
      <p:sp>
        <p:nvSpPr>
          <p:cNvPr id="4" name="Slide Number Placeholder 3"/>
          <p:cNvSpPr>
            <a:spLocks noGrp="1"/>
          </p:cNvSpPr>
          <p:nvPr>
            <p:ph type="sldNum" sz="quarter" idx="10"/>
          </p:nvPr>
        </p:nvSpPr>
        <p:spPr/>
        <p:txBody>
          <a:bodyPr/>
          <a:lstStyle/>
          <a:p>
            <a:fld id="{08FE0FC5-3565-714D-A41D-98CEDF192E7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Char cha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Self-awareness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To discover my skills and my potential</a:t>
            </a:r>
          </a:p>
          <a:p>
            <a:pPr>
              <a:buFontTx/>
              <a:buChar char="-"/>
            </a:pPr>
            <a:r>
              <a:rPr lang="en-US" sz="1200" kern="1200" dirty="0" smtClean="0">
                <a:solidFill>
                  <a:schemeClr val="tx1"/>
                </a:solidFill>
                <a:latin typeface="+mn-lt"/>
                <a:ea typeface="+mn-ea"/>
                <a:cs typeface="+mn-cs"/>
              </a:rPr>
              <a:t>The courage to express myself and overcome my shyness,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complexes, and my fears</a:t>
            </a:r>
          </a:p>
          <a:p>
            <a:pPr>
              <a:buFontTx/>
              <a:buChar char="-"/>
            </a:pP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Self-management</a:t>
            </a:r>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Self-management</a:t>
            </a:r>
            <a:r>
              <a:rPr lang="fr-FR" sz="1200" kern="1200" dirty="0" smtClean="0">
                <a:solidFill>
                  <a:schemeClr val="tx1"/>
                </a:solidFill>
                <a:latin typeface="+mn-lt"/>
                <a:ea typeface="+mn-ea"/>
                <a:cs typeface="+mn-cs"/>
              </a:rPr>
              <a:t>, </a:t>
            </a:r>
            <a:r>
              <a:rPr lang="fr-FR" sz="1200" kern="1200" dirty="0" err="1" smtClean="0">
                <a:solidFill>
                  <a:schemeClr val="tx1"/>
                </a:solidFill>
                <a:latin typeface="+mn-lt"/>
                <a:ea typeface="+mn-ea"/>
                <a:cs typeface="+mn-cs"/>
              </a:rPr>
              <a:t>especially</a:t>
            </a:r>
            <a:r>
              <a:rPr lang="fr-FR" sz="1200" kern="1200" dirty="0" smtClean="0">
                <a:solidFill>
                  <a:schemeClr val="tx1"/>
                </a:solidFill>
                <a:latin typeface="+mn-lt"/>
                <a:ea typeface="+mn-ea"/>
                <a:cs typeface="+mn-cs"/>
              </a:rPr>
              <a:t> in moments of </a:t>
            </a:r>
            <a:r>
              <a:rPr lang="fr-FR" sz="1200" kern="1200" dirty="0" err="1" smtClean="0">
                <a:solidFill>
                  <a:schemeClr val="tx1"/>
                </a:solidFill>
                <a:latin typeface="+mn-lt"/>
                <a:ea typeface="+mn-ea"/>
                <a:cs typeface="+mn-cs"/>
              </a:rPr>
              <a:t>anger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Developing patience, concentration,</a:t>
            </a:r>
            <a:r>
              <a:rPr lang="en-US" sz="1200" kern="1200" baseline="0" dirty="0" smtClean="0">
                <a:solidFill>
                  <a:schemeClr val="tx1"/>
                </a:solidFill>
                <a:latin typeface="+mn-lt"/>
                <a:ea typeface="+mn-ea"/>
                <a:cs typeface="+mn-cs"/>
              </a:rPr>
              <a:t> motivation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08FE0FC5-3565-714D-A41D-98CEDF192E7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Social awareness</a:t>
            </a:r>
            <a:endParaRPr lang="en-US" sz="1200" kern="1200" dirty="0" smtClean="0">
              <a:solidFill>
                <a:schemeClr val="tx1"/>
              </a:solidFill>
              <a:latin typeface="+mn-lt"/>
              <a:ea typeface="+mn-ea"/>
              <a:cs typeface="+mn-cs"/>
            </a:endParaRPr>
          </a:p>
          <a:p>
            <a:pPr>
              <a:buFontTx/>
              <a:buNone/>
            </a:pPr>
            <a:r>
              <a:rPr lang="en-US" sz="1200" kern="1200" dirty="0" smtClean="0">
                <a:solidFill>
                  <a:schemeClr val="tx1"/>
                </a:solidFill>
                <a:latin typeface="+mn-lt"/>
                <a:ea typeface="+mn-ea"/>
                <a:cs typeface="+mn-cs"/>
              </a:rPr>
              <a:t>- Increased sociability</a:t>
            </a:r>
          </a:p>
          <a:p>
            <a:pPr>
              <a:buFontTx/>
              <a:buChar char="-"/>
            </a:pPr>
            <a:r>
              <a:rPr lang="en-US" sz="1200" kern="1200" baseline="0" dirty="0" smtClean="0">
                <a:solidFill>
                  <a:schemeClr val="tx1"/>
                </a:solidFill>
                <a:latin typeface="+mn-lt"/>
                <a:ea typeface="+mn-ea"/>
                <a:cs typeface="+mn-cs"/>
              </a:rPr>
              <a:t> Better understanding of others -- in general, conceptualizing what makes them tick, as well as better ability to read people in the moment</a:t>
            </a:r>
          </a:p>
          <a:p>
            <a:pPr>
              <a:buFontTx/>
              <a:buNone/>
            </a:pPr>
            <a:r>
              <a:rPr lang="en-US" sz="1200" b="1" u="sng" kern="1200" baseline="0" dirty="0" smtClean="0">
                <a:solidFill>
                  <a:schemeClr val="tx1"/>
                </a:solidFill>
                <a:latin typeface="+mn-lt"/>
                <a:ea typeface="+mn-ea"/>
                <a:cs typeface="+mn-cs"/>
              </a:rPr>
              <a:t>NOTE: </a:t>
            </a:r>
            <a:r>
              <a:rPr lang="en-US" sz="1200" kern="1200" baseline="0" dirty="0" smtClean="0">
                <a:solidFill>
                  <a:schemeClr val="tx1"/>
                </a:solidFill>
                <a:latin typeface="+mn-lt"/>
                <a:ea typeface="+mn-ea"/>
                <a:cs typeface="+mn-cs"/>
              </a:rPr>
              <a:t>With these capacities, participants commented that they can </a:t>
            </a:r>
            <a:r>
              <a:rPr lang="en-US" sz="1200" kern="1200" dirty="0" smtClean="0">
                <a:solidFill>
                  <a:schemeClr val="tx1"/>
                </a:solidFill>
                <a:latin typeface="+mn-lt"/>
                <a:ea typeface="+mn-ea"/>
                <a:cs typeface="+mn-cs"/>
              </a:rPr>
              <a:t>develop and share messages more effectively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Relationship skills</a:t>
            </a:r>
            <a:endParaRPr lang="en-US" sz="1200" kern="1200" dirty="0" smtClean="0">
              <a:solidFill>
                <a:schemeClr val="tx1"/>
              </a:solidFill>
              <a:latin typeface="+mn-lt"/>
              <a:ea typeface="+mn-ea"/>
              <a:cs typeface="+mn-cs"/>
            </a:endParaRPr>
          </a:p>
          <a:p>
            <a:pPr>
              <a:buFontTx/>
              <a:buChar char="-"/>
            </a:pPr>
            <a:r>
              <a:rPr lang="en-US" sz="1200" kern="1200" dirty="0" smtClean="0">
                <a:solidFill>
                  <a:schemeClr val="tx1"/>
                </a:solidFill>
                <a:latin typeface="+mn-lt"/>
                <a:ea typeface="+mn-ea"/>
                <a:cs typeface="+mn-cs"/>
              </a:rPr>
              <a:t>New</a:t>
            </a:r>
            <a:r>
              <a:rPr lang="en-US" sz="1200" kern="1200" baseline="0" dirty="0" smtClean="0">
                <a:solidFill>
                  <a:schemeClr val="tx1"/>
                </a:solidFill>
                <a:latin typeface="+mn-lt"/>
                <a:ea typeface="+mn-ea"/>
                <a:cs typeface="+mn-cs"/>
              </a:rPr>
              <a:t> insights and tools for </a:t>
            </a:r>
            <a:r>
              <a:rPr lang="en-US" sz="1200" kern="1200" dirty="0" smtClean="0">
                <a:solidFill>
                  <a:schemeClr val="tx1"/>
                </a:solidFill>
                <a:latin typeface="+mn-lt"/>
                <a:ea typeface="+mn-ea"/>
                <a:cs typeface="+mn-cs"/>
              </a:rPr>
              <a:t>managing relationships, both personal and professional</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Responsible decision-making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Exercising</a:t>
            </a:r>
            <a:r>
              <a:rPr lang="en-US" sz="1200" kern="1200" baseline="0" dirty="0" smtClean="0">
                <a:solidFill>
                  <a:schemeClr val="tx1"/>
                </a:solidFill>
                <a:latin typeface="+mn-lt"/>
                <a:ea typeface="+mn-ea"/>
                <a:cs typeface="+mn-cs"/>
              </a:rPr>
              <a:t> judgment, valuing personal growth, maturity, and responsibility</a:t>
            </a:r>
          </a:p>
          <a:p>
            <a:pPr>
              <a:buFontTx/>
              <a:buChar char="-"/>
            </a:pPr>
            <a:r>
              <a:rPr lang="en-US" sz="1200" kern="1200" baseline="0" dirty="0" smtClean="0">
                <a:solidFill>
                  <a:schemeClr val="tx1"/>
                </a:solidFill>
                <a:latin typeface="+mn-lt"/>
                <a:ea typeface="+mn-ea"/>
                <a:cs typeface="+mn-cs"/>
              </a:rPr>
              <a:t>Learning how to make choices and considering career paths</a:t>
            </a:r>
            <a:r>
              <a:rPr lang="en-US" sz="1200" kern="1200" dirty="0" smtClean="0">
                <a:solidFill>
                  <a:schemeClr val="tx1"/>
                </a:solidFill>
                <a:latin typeface="+mn-lt"/>
                <a:ea typeface="+mn-ea"/>
                <a:cs typeface="+mn-cs"/>
              </a:rPr>
              <a:t> </a:t>
            </a:r>
          </a:p>
          <a:p>
            <a:pPr>
              <a:buFontTx/>
              <a:buChar char="-"/>
            </a:pPr>
            <a:endParaRPr lang="en-US" sz="1200" kern="1200" dirty="0" smtClean="0">
              <a:solidFill>
                <a:schemeClr val="tx1"/>
              </a:solidFill>
              <a:latin typeface="+mn-lt"/>
              <a:ea typeface="+mn-ea"/>
              <a:cs typeface="+mn-cs"/>
            </a:endParaRPr>
          </a:p>
          <a:p>
            <a:pPr>
              <a:buFontTx/>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FE0FC5-3565-714D-A41D-98CEDF192E7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 large, what all of this implies is community – helping</a:t>
            </a:r>
            <a:r>
              <a:rPr lang="en-US" baseline="0" dirty="0" smtClean="0"/>
              <a:t> youths to regard their minds, their bodies, their schools, their neighborhoods, their world as rich, promising places to live – places with potential</a:t>
            </a:r>
          </a:p>
        </p:txBody>
      </p:sp>
      <p:sp>
        <p:nvSpPr>
          <p:cNvPr id="4" name="Slide Number Placeholder 3"/>
          <p:cNvSpPr>
            <a:spLocks noGrp="1"/>
          </p:cNvSpPr>
          <p:nvPr>
            <p:ph type="sldNum" sz="quarter" idx="10"/>
          </p:nvPr>
        </p:nvSpPr>
        <p:spPr/>
        <p:txBody>
          <a:bodyPr/>
          <a:lstStyle/>
          <a:p>
            <a:fld id="{08FE0FC5-3565-714D-A41D-98CEDF192E7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these strategies will fail if they are not implemented by locals. The whole reason we work with local actors is because they are legitimate. Thus their communication activities have a real impact (compare to </a:t>
            </a:r>
            <a:r>
              <a:rPr lang="en-US" dirty="0" err="1" smtClean="0"/>
              <a:t>SOcial</a:t>
            </a:r>
            <a:r>
              <a:rPr lang="en-US" dirty="0" smtClean="0"/>
              <a:t> Marketing interventions).</a:t>
            </a:r>
            <a:br>
              <a:rPr lang="en-US" dirty="0" smtClean="0"/>
            </a:br>
            <a:r>
              <a:rPr lang="en-US" dirty="0" smtClean="0"/>
              <a:t/>
            </a:r>
            <a:br>
              <a:rPr lang="en-US" dirty="0" smtClean="0"/>
            </a:br>
            <a:r>
              <a:rPr lang="en-US" dirty="0" smtClean="0"/>
              <a:t>The novelty is the bottom-up approach. Seems so trivial in the US but we are still fighting like cougars in the Global South to persuade funders it is the way to go. Why ? Because again, if communication comes from communities then it discuss </a:t>
            </a:r>
            <a:r>
              <a:rPr lang="en-US" dirty="0" err="1" smtClean="0"/>
              <a:t>thematics</a:t>
            </a:r>
            <a:r>
              <a:rPr lang="en-US" dirty="0" smtClean="0"/>
              <a:t>/issues in a cultural appropriate way but also it pictures real issues and problems and not the one we are assuming. All the assessment in the world, formative research, and anthropologic studies won't reveal the hidden social rules that most of the time impeach new behavior and attitude, and most programs miss the point and fail. So let's train locals, (and in the case of </a:t>
            </a:r>
            <a:r>
              <a:rPr lang="en-US" dirty="0" err="1" smtClean="0"/>
              <a:t>sunukaddu</a:t>
            </a:r>
            <a:r>
              <a:rPr lang="en-US" dirty="0" smtClean="0"/>
              <a:t>, our "targets") to identify which are these hidden rules, and discuss them on their own term. </a:t>
            </a:r>
            <a:endParaRPr lang="en-US" dirty="0"/>
          </a:p>
        </p:txBody>
      </p:sp>
      <p:sp>
        <p:nvSpPr>
          <p:cNvPr id="4" name="Slide Number Placeholder 3"/>
          <p:cNvSpPr>
            <a:spLocks noGrp="1"/>
          </p:cNvSpPr>
          <p:nvPr>
            <p:ph type="sldNum" sz="quarter" idx="10"/>
          </p:nvPr>
        </p:nvSpPr>
        <p:spPr/>
        <p:txBody>
          <a:bodyPr/>
          <a:lstStyle/>
          <a:p>
            <a:fld id="{08FE0FC5-3565-714D-A41D-98CEDF192E7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-groundbreaking work  prior to this summer's </a:t>
            </a:r>
            <a:r>
              <a:rPr lang="en-US" dirty="0" err="1" smtClean="0"/>
              <a:t>sunukaddu</a:t>
            </a:r>
            <a:r>
              <a:rPr lang="en-US" dirty="0" smtClean="0"/>
              <a:t> 2.</a:t>
            </a:r>
          </a:p>
          <a:p>
            <a:r>
              <a:rPr lang="en-US" dirty="0" smtClean="0"/>
              <a:t>-</a:t>
            </a:r>
            <a:r>
              <a:rPr lang="en-US" dirty="0" smtClean="0"/>
              <a:t>Funded over the past two years by the Soros Foundation of West Africa (</a:t>
            </a:r>
            <a:r>
              <a:rPr lang="en-US" dirty="0" smtClean="0">
                <a:hlinkClick r:id="rId3"/>
              </a:rPr>
              <a:t>OSIWA</a:t>
            </a:r>
            <a:r>
              <a:rPr lang="en-US" dirty="0" smtClean="0"/>
              <a:t>), </a:t>
            </a:r>
            <a:r>
              <a:rPr lang="en-US" dirty="0" err="1" smtClean="0"/>
              <a:t>Sunukaddu</a:t>
            </a:r>
            <a:r>
              <a:rPr lang="en-US" dirty="0" smtClean="0"/>
              <a:t> had already proven itself an innovative and effective force for social change. Its model was participatory and hands-on, connecting local media experts with motivated teens for training in multimedia message development around</a:t>
            </a:r>
            <a:r>
              <a:rPr lang="en-US" baseline="0" dirty="0" smtClean="0"/>
              <a:t> HIV/AIDS</a:t>
            </a:r>
            <a:r>
              <a:rPr lang="en-US" dirty="0" smtClean="0"/>
              <a:t>. </a:t>
            </a:r>
          </a:p>
          <a:p>
            <a:r>
              <a:rPr lang="en-US" dirty="0" smtClean="0"/>
              <a:t>-Participants learned reporting and writing techniques, as well as manipulated digital cameras, camcorders, audio recording equipment, editing software, and web interfaces. Their products </a:t>
            </a:r>
            <a:r>
              <a:rPr lang="en-US" dirty="0" smtClean="0">
                <a:hlinkClick r:id="rId4"/>
              </a:rPr>
              <a:t>are online </a:t>
            </a:r>
            <a:r>
              <a:rPr lang="en-US" dirty="0" smtClean="0"/>
              <a:t>and educate all who come and click on youths' perspectives vis-à-vis HIV/AIDS. </a:t>
            </a:r>
            <a:endParaRPr lang="en-US" dirty="0" smtClean="0"/>
          </a:p>
        </p:txBody>
      </p:sp>
      <p:sp>
        <p:nvSpPr>
          <p:cNvPr id="4" name="Slide Number Placeholder 3"/>
          <p:cNvSpPr>
            <a:spLocks noGrp="1"/>
          </p:cNvSpPr>
          <p:nvPr>
            <p:ph type="sldNum" sz="quarter" idx="10"/>
          </p:nvPr>
        </p:nvSpPr>
        <p:spPr/>
        <p:txBody>
          <a:bodyPr/>
          <a:lstStyle/>
          <a:p>
            <a:fld id="{08FE0FC5-3565-714D-A41D-98CEDF192E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Sunukaddu</a:t>
            </a:r>
            <a:r>
              <a:rPr lang="en-US" dirty="0" smtClean="0"/>
              <a:t> Campaign that allowed to train dozens of kids and to  raise the awareness of nearly half a million youth in the region of Dakar. </a:t>
            </a:r>
          </a:p>
          <a:p>
            <a:endParaRPr lang="en-US" dirty="0" smtClean="0"/>
          </a:p>
          <a:p>
            <a:r>
              <a:rPr lang="en-US" dirty="0" smtClean="0"/>
              <a:t>I don't think anything like that has ever been achieved : a </a:t>
            </a:r>
            <a:r>
              <a:rPr lang="en-US" dirty="0" err="1" smtClean="0"/>
              <a:t>campaigne</a:t>
            </a:r>
            <a:r>
              <a:rPr lang="en-US" dirty="0" smtClean="0"/>
              <a:t> designed and run by youth for youth (the last stage of the strategy -- the very reason why we are doing all this = diffusion in order to create a favorable social environment where issues can be discussed, exchanged, debated... and new behavior tried in public)</a:t>
            </a:r>
            <a:br>
              <a:rPr lang="en-US" dirty="0" smtClean="0"/>
            </a:br>
            <a:r>
              <a:rPr lang="en-US" dirty="0" smtClean="0"/>
              <a:t/>
            </a:r>
            <a:br>
              <a:rPr lang="en-US" dirty="0" smtClean="0"/>
            </a:br>
            <a:r>
              <a:rPr lang="en-US" dirty="0" err="1" smtClean="0"/>
              <a:t>sunukaddu</a:t>
            </a:r>
            <a:r>
              <a:rPr lang="en-US" dirty="0" smtClean="0"/>
              <a:t> contest (over 400 content received), </a:t>
            </a:r>
            <a:r>
              <a:rPr lang="en-US" dirty="0" err="1" smtClean="0"/>
              <a:t>sunukaddu</a:t>
            </a:r>
            <a:r>
              <a:rPr lang="en-US" dirty="0" smtClean="0"/>
              <a:t> awards (30 best content selected in a big national ceremony hosted by the first lady of </a:t>
            </a:r>
            <a:r>
              <a:rPr lang="en-US" dirty="0" err="1" smtClean="0"/>
              <a:t>Sénégal</a:t>
            </a:r>
            <a:r>
              <a:rPr lang="en-US" dirty="0" smtClean="0"/>
              <a:t>), the </a:t>
            </a:r>
            <a:r>
              <a:rPr lang="en-US" dirty="0" err="1" smtClean="0"/>
              <a:t>campagn</a:t>
            </a:r>
            <a:r>
              <a:rPr lang="en-US" dirty="0" smtClean="0"/>
              <a:t> (stickers, radio &amp; </a:t>
            </a:r>
            <a:r>
              <a:rPr lang="en-US" dirty="0" err="1" smtClean="0"/>
              <a:t>tv</a:t>
            </a:r>
            <a:r>
              <a:rPr lang="en-US" dirty="0" smtClean="0"/>
              <a:t> shows, posters, songs, </a:t>
            </a:r>
            <a:r>
              <a:rPr lang="en-US" dirty="0" err="1" smtClean="0"/>
              <a:t>sms</a:t>
            </a:r>
            <a:r>
              <a:rPr lang="en-US" dirty="0" smtClean="0"/>
              <a:t> text messaging, website, animations &amp; concerts in schools...).</a:t>
            </a:r>
            <a:endParaRPr lang="en-US" dirty="0"/>
          </a:p>
        </p:txBody>
      </p:sp>
      <p:sp>
        <p:nvSpPr>
          <p:cNvPr id="4" name="Slide Number Placeholder 3"/>
          <p:cNvSpPr>
            <a:spLocks noGrp="1"/>
          </p:cNvSpPr>
          <p:nvPr>
            <p:ph type="sldNum" sz="quarter" idx="10"/>
          </p:nvPr>
        </p:nvSpPr>
        <p:spPr/>
        <p:txBody>
          <a:bodyPr/>
          <a:lstStyle/>
          <a:p>
            <a:fld id="{08FE0FC5-3565-714D-A41D-98CEDF192E7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-RAES wanted to increase</a:t>
            </a:r>
            <a:r>
              <a:rPr lang="en-US" baseline="0" dirty="0" smtClean="0"/>
              <a:t> the program’s relevance by focusing on communication in general, rather than training in a few technology products about a single issue area</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past summer, </a:t>
            </a:r>
            <a:r>
              <a:rPr lang="en-US" dirty="0" smtClean="0"/>
              <a:t>teens in Dakar</a:t>
            </a:r>
            <a:r>
              <a:rPr lang="en-US" baseline="0" dirty="0" smtClean="0"/>
              <a:t> learned </a:t>
            </a:r>
            <a:r>
              <a:rPr lang="en-US" i="1" baseline="0" dirty="0" smtClean="0"/>
              <a:t>how </a:t>
            </a:r>
            <a:r>
              <a:rPr lang="en-US" i="0" baseline="0" dirty="0" smtClean="0"/>
              <a:t>to communicate effectively via formal instruction in understanding their objectives, audience, and environment, crafting and disseminating messages accordingly, and harnessing multiple techniques, such as journalism and entertainment, as well as modalities, such as conversation, graphic design, print, audio, video, online</a:t>
            </a:r>
            <a:endParaRPr lang="en-US" dirty="0" smtClean="0"/>
          </a:p>
          <a:p>
            <a:endParaRPr lang="en-US" dirty="0"/>
          </a:p>
        </p:txBody>
      </p:sp>
      <p:sp>
        <p:nvSpPr>
          <p:cNvPr id="4" name="Slide Number Placeholder 3"/>
          <p:cNvSpPr>
            <a:spLocks noGrp="1"/>
          </p:cNvSpPr>
          <p:nvPr>
            <p:ph type="sldNum" sz="quarter" idx="10"/>
          </p:nvPr>
        </p:nvSpPr>
        <p:spPr/>
        <p:txBody>
          <a:bodyPr/>
          <a:lstStyle/>
          <a:p>
            <a:fld id="{08FE0FC5-3565-714D-A41D-98CEDF192E7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begin at the beginning.</a:t>
            </a:r>
            <a:r>
              <a:rPr lang="en-US" sz="1200" kern="1200" baseline="0" dirty="0" smtClean="0">
                <a:solidFill>
                  <a:schemeClr val="tx1"/>
                </a:solidFill>
                <a:latin typeface="+mn-lt"/>
                <a:ea typeface="+mn-ea"/>
                <a:cs typeface="+mn-cs"/>
              </a:rPr>
              <a:t> Just what ARE the “new media </a:t>
            </a:r>
            <a:r>
              <a:rPr lang="en-US" sz="1200" kern="1200" baseline="0" dirty="0" err="1" smtClean="0">
                <a:solidFill>
                  <a:schemeClr val="tx1"/>
                </a:solidFill>
                <a:latin typeface="+mn-lt"/>
                <a:ea typeface="+mn-ea"/>
                <a:cs typeface="+mn-cs"/>
              </a:rPr>
              <a:t>literacies</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-in 2006, Henry Jenkins and a group of collaborators published a white paper for the MacArthur Foundation entitled “Confronting the Challenges of Participatory Culture: Media Education for the 21</a:t>
            </a:r>
            <a:r>
              <a:rPr lang="en-US" sz="1200" kern="1200" baseline="30000" dirty="0" smtClean="0">
                <a:solidFill>
                  <a:schemeClr val="tx1"/>
                </a:solidFill>
                <a:latin typeface="+mn-lt"/>
                <a:ea typeface="+mn-ea"/>
                <a:cs typeface="+mn-cs"/>
              </a:rPr>
              <a:t>st</a:t>
            </a:r>
            <a:r>
              <a:rPr lang="en-US" sz="1200" kern="1200" baseline="0" dirty="0" smtClean="0">
                <a:solidFill>
                  <a:schemeClr val="tx1"/>
                </a:solidFill>
                <a:latin typeface="+mn-lt"/>
                <a:ea typeface="+mn-ea"/>
                <a:cs typeface="+mn-cs"/>
              </a:rPr>
              <a:t> Century”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-they defined </a:t>
            </a:r>
            <a:r>
              <a:rPr lang="en-US" sz="1200" kern="1200" baseline="0" dirty="0" err="1" smtClean="0">
                <a:solidFill>
                  <a:schemeClr val="tx1"/>
                </a:solidFill>
                <a:latin typeface="+mn-lt"/>
                <a:ea typeface="+mn-ea"/>
                <a:cs typeface="+mn-cs"/>
              </a:rPr>
              <a:t>NMLs</a:t>
            </a:r>
            <a:r>
              <a:rPr lang="en-US" sz="1200" kern="1200" baseline="0" dirty="0" smtClean="0">
                <a:solidFill>
                  <a:schemeClr val="tx1"/>
                </a:solidFill>
                <a:latin typeface="+mn-lt"/>
                <a:ea typeface="+mn-ea"/>
                <a:cs typeface="+mn-cs"/>
              </a:rPr>
              <a:t> as </a:t>
            </a:r>
            <a:r>
              <a:rPr lang="en-US" sz="1200" dirty="0" smtClean="0"/>
              <a:t>“…a set of cultural competencies and social skills that young people need in the new media landscape”; this</a:t>
            </a:r>
            <a:r>
              <a:rPr lang="en-US" sz="1200" baseline="0" dirty="0" smtClean="0"/>
              <a:t> is an important definition. Despite the words “new” and “media” in their label, </a:t>
            </a:r>
            <a:r>
              <a:rPr lang="en-US" sz="1200" baseline="0" dirty="0" err="1" smtClean="0"/>
              <a:t>NMLs</a:t>
            </a:r>
            <a:r>
              <a:rPr lang="en-US" sz="1200" baseline="0" dirty="0" smtClean="0"/>
              <a:t> are neither new nor exclusively for or about media. </a:t>
            </a:r>
            <a:r>
              <a:rPr lang="en-US" sz="1200" kern="1200" baseline="0" dirty="0" smtClean="0">
                <a:solidFill>
                  <a:schemeClr val="tx1"/>
                </a:solidFill>
                <a:latin typeface="+mn-lt"/>
                <a:ea typeface="+mn-ea"/>
                <a:cs typeface="+mn-cs"/>
              </a:rPr>
              <a:t>They’re especially useful in the context of new media, but they’re fundamental, time-honored skills and they are </a:t>
            </a:r>
            <a:r>
              <a:rPr lang="en-US" sz="1200" kern="1200" dirty="0" smtClean="0">
                <a:solidFill>
                  <a:schemeClr val="tx1"/>
                </a:solidFill>
                <a:latin typeface="+mn-lt"/>
                <a:ea typeface="+mn-ea"/>
                <a:cs typeface="+mn-cs"/>
              </a:rPr>
              <a:t>not </a:t>
            </a:r>
            <a:r>
              <a:rPr lang="en-US" sz="1200" i="1" kern="1200" dirty="0" smtClean="0">
                <a:solidFill>
                  <a:schemeClr val="tx1"/>
                </a:solidFill>
                <a:latin typeface="+mn-lt"/>
                <a:ea typeface="+mn-ea"/>
                <a:cs typeface="+mn-cs"/>
              </a:rPr>
              <a:t>about</a:t>
            </a:r>
            <a:r>
              <a:rPr lang="en-US" sz="1200" kern="1200" dirty="0" smtClean="0">
                <a:solidFill>
                  <a:schemeClr val="tx1"/>
                </a:solidFill>
                <a:latin typeface="+mn-lt"/>
                <a:ea typeface="+mn-ea"/>
                <a:cs typeface="+mn-cs"/>
              </a:rPr>
              <a:t> technology.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-They're about enriching learners with useful, versatile capacities that help them think sharper, work better, and appreciate fuller the ethical ramifications of their actions. </a:t>
            </a:r>
            <a:endParaRPr lang="en-US" dirty="0"/>
          </a:p>
        </p:txBody>
      </p:sp>
      <p:sp>
        <p:nvSpPr>
          <p:cNvPr id="4" name="Slide Number Placeholder 3"/>
          <p:cNvSpPr>
            <a:spLocks noGrp="1"/>
          </p:cNvSpPr>
          <p:nvPr>
            <p:ph type="sldNum" sz="quarter" idx="10"/>
          </p:nvPr>
        </p:nvSpPr>
        <p:spPr/>
        <p:txBody>
          <a:bodyPr/>
          <a:lstStyle/>
          <a:p>
            <a:fld id="{08FE0FC5-3565-714D-A41D-98CEDF192E7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short explanatory video does a good job of explaining</a:t>
            </a:r>
            <a:endParaRPr lang="en-US" dirty="0"/>
          </a:p>
        </p:txBody>
      </p:sp>
      <p:sp>
        <p:nvSpPr>
          <p:cNvPr id="4" name="Slide Number Placeholder 3"/>
          <p:cNvSpPr>
            <a:spLocks noGrp="1"/>
          </p:cNvSpPr>
          <p:nvPr>
            <p:ph type="sldNum" sz="quarter" idx="10"/>
          </p:nvPr>
        </p:nvSpPr>
        <p:spPr/>
        <p:txBody>
          <a:bodyPr/>
          <a:lstStyle/>
          <a:p>
            <a:fld id="{08FE0FC5-3565-714D-A41D-98CEDF192E7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form the individual, set the stage for living with yourself and others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-definition:</a:t>
            </a:r>
            <a:r>
              <a:rPr lang="en-US" sz="1200" kern="1200" baseline="0" dirty="0" smtClean="0">
                <a:solidFill>
                  <a:schemeClr val="tx1"/>
                </a:solidFill>
                <a:latin typeface="+mn-lt"/>
                <a:ea typeface="+mn-ea"/>
                <a:cs typeface="+mn-cs"/>
              </a:rPr>
              <a:t> </a:t>
            </a:r>
            <a:r>
              <a:rPr lang="en-US" sz="1200" dirty="0" smtClean="0"/>
              <a:t>“… the process through which children and adults acquire the knowledge, attitudes, and skills to:</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8FE0FC5-3565-714D-A41D-98CEDF192E7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sz="1200" kern="1200" dirty="0" smtClean="0">
                <a:solidFill>
                  <a:schemeClr val="tx1"/>
                </a:solidFill>
                <a:latin typeface="+mn-lt"/>
                <a:ea typeface="+mn-ea"/>
                <a:cs typeface="+mn-cs"/>
              </a:rPr>
              <a:t>Empirical research has found that recipients of SEL training tend to utilize more daily behaviors related to getting along with and cooperating with others, and report “more positive attitudes toward self and others (e.g., self-concept, self-esteem, </a:t>
            </a:r>
            <a:r>
              <a:rPr lang="en-US" sz="1200" kern="1200" dirty="0" err="1" smtClean="0">
                <a:solidFill>
                  <a:schemeClr val="tx1"/>
                </a:solidFill>
                <a:latin typeface="+mn-lt"/>
                <a:ea typeface="+mn-ea"/>
                <a:cs typeface="+mn-cs"/>
              </a:rPr>
              <a:t>prosocial</a:t>
            </a:r>
            <a:r>
              <a:rPr lang="en-US" sz="1200" kern="1200" dirty="0" smtClean="0">
                <a:solidFill>
                  <a:schemeClr val="tx1"/>
                </a:solidFill>
                <a:latin typeface="+mn-lt"/>
                <a:ea typeface="+mn-ea"/>
                <a:cs typeface="+mn-cs"/>
              </a:rPr>
              <a:t> attitudes toward aggression, and liking and feeling connected to school)” than peers in a control group. SEL programming has also been linked to an average gain on achievement test scores of 11 to 17 percentile points (Payton, </a:t>
            </a:r>
            <a:r>
              <a:rPr lang="en-US" sz="1200" kern="1200" dirty="0" err="1" smtClean="0">
                <a:solidFill>
                  <a:schemeClr val="tx1"/>
                </a:solidFill>
                <a:latin typeface="+mn-lt"/>
                <a:ea typeface="+mn-ea"/>
                <a:cs typeface="+mn-cs"/>
              </a:rPr>
              <a:t>Weissberg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Durlak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Dymnicki</a:t>
            </a:r>
            <a:r>
              <a:rPr lang="en-US" sz="1200" kern="1200" dirty="0" smtClean="0">
                <a:solidFill>
                  <a:schemeClr val="tx1"/>
                </a:solidFill>
                <a:latin typeface="+mn-lt"/>
                <a:ea typeface="+mn-ea"/>
                <a:cs typeface="+mn-cs"/>
              </a:rPr>
              <a:t>, Taylor, </a:t>
            </a:r>
            <a:r>
              <a:rPr lang="en-US" sz="1200" kern="1200" dirty="0" err="1" smtClean="0">
                <a:solidFill>
                  <a:schemeClr val="tx1"/>
                </a:solidFill>
                <a:latin typeface="+mn-lt"/>
                <a:ea typeface="+mn-ea"/>
                <a:cs typeface="+mn-cs"/>
              </a:rPr>
              <a:t>Schellinger</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Pachan</a:t>
            </a:r>
            <a:r>
              <a:rPr lang="en-US" sz="1200" kern="1200" dirty="0" smtClean="0">
                <a:solidFill>
                  <a:schemeClr val="tx1"/>
                </a:solidFill>
                <a:latin typeface="+mn-lt"/>
                <a:ea typeface="+mn-ea"/>
                <a:cs typeface="+mn-cs"/>
              </a:rPr>
              <a:t>, 2008, pp. 6-7). </a:t>
            </a:r>
          </a:p>
          <a:p>
            <a:r>
              <a:rPr lang="en-US" sz="1200" kern="1200" dirty="0" smtClean="0">
                <a:solidFill>
                  <a:schemeClr val="tx1"/>
                </a:solidFill>
                <a:latin typeface="+mn-lt"/>
                <a:ea typeface="+mn-ea"/>
                <a:cs typeface="+mn-cs"/>
              </a:rPr>
              <a:t>-Moreover, SEL programs provide an impressive return on investment in terms of dollars and cents and sustained behavior change (</a:t>
            </a:r>
            <a:r>
              <a:rPr lang="en-US" sz="1200" kern="1200" dirty="0" err="1" smtClean="0">
                <a:solidFill>
                  <a:schemeClr val="tx1"/>
                </a:solidFill>
                <a:latin typeface="+mn-lt"/>
                <a:ea typeface="+mn-ea"/>
                <a:cs typeface="+mn-cs"/>
              </a:rPr>
              <a:t>Botvin</a:t>
            </a:r>
            <a:r>
              <a:rPr lang="en-US" sz="1200" kern="1200" dirty="0" smtClean="0">
                <a:solidFill>
                  <a:schemeClr val="tx1"/>
                </a:solidFill>
                <a:latin typeface="+mn-lt"/>
                <a:ea typeface="+mn-ea"/>
                <a:cs typeface="+mn-cs"/>
              </a:rPr>
              <a:t>, 1998, 2002; Hawkins, </a:t>
            </a:r>
            <a:r>
              <a:rPr lang="en-US" sz="1200" kern="1200" dirty="0" err="1" smtClean="0">
                <a:solidFill>
                  <a:schemeClr val="tx1"/>
                </a:solidFill>
                <a:latin typeface="+mn-lt"/>
                <a:ea typeface="+mn-ea"/>
                <a:cs typeface="+mn-cs"/>
              </a:rPr>
              <a:t>Kosterman</a:t>
            </a:r>
            <a:r>
              <a:rPr lang="en-US" sz="1200" kern="1200" dirty="0" smtClean="0">
                <a:solidFill>
                  <a:schemeClr val="tx1"/>
                </a:solidFill>
                <a:latin typeface="+mn-lt"/>
                <a:ea typeface="+mn-ea"/>
                <a:cs typeface="+mn-cs"/>
              </a:rPr>
              <a:t>, Catalano, Hill &amp; Abbott, 2008; </a:t>
            </a:r>
            <a:r>
              <a:rPr lang="en-US" sz="1200" kern="1200" dirty="0" err="1" smtClean="0">
                <a:solidFill>
                  <a:schemeClr val="tx1"/>
                </a:solidFill>
                <a:latin typeface="+mn-lt"/>
                <a:ea typeface="+mn-ea"/>
                <a:cs typeface="+mn-cs"/>
              </a:rPr>
              <a:t>Schaps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Battistich</a:t>
            </a:r>
            <a:r>
              <a:rPr lang="en-US" sz="1200" kern="1200" dirty="0" smtClean="0">
                <a:solidFill>
                  <a:schemeClr val="tx1"/>
                </a:solidFill>
                <a:latin typeface="+mn-lt"/>
                <a:ea typeface="+mn-ea"/>
                <a:cs typeface="+mn-cs"/>
              </a:rPr>
              <a:t>, &amp; Solomon, 2004). </a:t>
            </a:r>
          </a:p>
          <a:p>
            <a:r>
              <a:rPr lang="en-US" sz="1200" kern="1200" dirty="0" smtClean="0">
                <a:solidFill>
                  <a:schemeClr val="tx1"/>
                </a:solidFill>
                <a:latin typeface="+mn-lt"/>
                <a:ea typeface="+mn-ea"/>
                <a:cs typeface="+mn-cs"/>
              </a:rPr>
              <a:t>-This sense of intrapersonal integration and social connectedness prepares individuals for meaningful learning (</a:t>
            </a:r>
            <a:r>
              <a:rPr lang="en-US" sz="1200" kern="1200" dirty="0" err="1" smtClean="0">
                <a:solidFill>
                  <a:schemeClr val="tx1"/>
                </a:solidFill>
                <a:latin typeface="+mn-lt"/>
                <a:ea typeface="+mn-ea"/>
                <a:cs typeface="+mn-cs"/>
              </a:rPr>
              <a:t>Durlak</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Weissberg</a:t>
            </a:r>
            <a:r>
              <a:rPr lang="en-US" sz="1200" kern="1200" dirty="0" smtClean="0">
                <a:solidFill>
                  <a:schemeClr val="tx1"/>
                </a:solidFill>
                <a:latin typeface="+mn-lt"/>
                <a:ea typeface="+mn-ea"/>
                <a:cs typeface="+mn-cs"/>
              </a:rPr>
              <a:t>, 2007; </a:t>
            </a:r>
            <a:r>
              <a:rPr lang="en-US" sz="1200" kern="1200" dirty="0" err="1" smtClean="0">
                <a:solidFill>
                  <a:schemeClr val="tx1"/>
                </a:solidFill>
                <a:latin typeface="+mn-lt"/>
                <a:ea typeface="+mn-ea"/>
                <a:cs typeface="+mn-cs"/>
              </a:rPr>
              <a:t>Goleman</a:t>
            </a:r>
            <a:r>
              <a:rPr lang="en-US" sz="1200" kern="1200" dirty="0" smtClean="0">
                <a:solidFill>
                  <a:schemeClr val="tx1"/>
                </a:solidFill>
                <a:latin typeface="+mn-lt"/>
                <a:ea typeface="+mn-ea"/>
                <a:cs typeface="+mn-cs"/>
              </a:rPr>
              <a:t>, 1996, 2006; Hoffman, 2000; </a:t>
            </a:r>
            <a:r>
              <a:rPr lang="en-US" sz="1200" kern="1200" dirty="0" err="1" smtClean="0">
                <a:solidFill>
                  <a:schemeClr val="tx1"/>
                </a:solidFill>
                <a:latin typeface="+mn-lt"/>
                <a:ea typeface="+mn-ea"/>
                <a:cs typeface="+mn-cs"/>
              </a:rPr>
              <a:t>Zins</a:t>
            </a:r>
            <a:r>
              <a:rPr lang="en-US" sz="1200" kern="1200" dirty="0" smtClean="0">
                <a:solidFill>
                  <a:schemeClr val="tx1"/>
                </a:solidFill>
                <a:latin typeface="+mn-lt"/>
                <a:ea typeface="+mn-ea"/>
                <a:cs typeface="+mn-cs"/>
              </a:rPr>
              <a:t> &amp; Elias, 2006) by freeing them from preoccupations and enabling richer engagement. </a:t>
            </a:r>
          </a:p>
          <a:p>
            <a:r>
              <a:rPr lang="en-US" sz="1200" kern="1200" dirty="0" smtClean="0">
                <a:solidFill>
                  <a:schemeClr val="tx1"/>
                </a:solidFill>
                <a:latin typeface="+mn-lt"/>
                <a:ea typeface="+mn-ea"/>
                <a:cs typeface="+mn-cs"/>
              </a:rPr>
              <a:t>-It also supports their sense of safety and self-confidence,</a:t>
            </a:r>
            <a:r>
              <a:rPr lang="en-US" sz="1200" kern="1200" baseline="0" dirty="0" smtClean="0">
                <a:solidFill>
                  <a:schemeClr val="tx1"/>
                </a:solidFill>
                <a:latin typeface="+mn-lt"/>
                <a:ea typeface="+mn-ea"/>
                <a:cs typeface="+mn-cs"/>
              </a:rPr>
              <a:t> which enables exploration and risk-taking</a:t>
            </a:r>
            <a:endParaRPr lang="en-US" dirty="0"/>
          </a:p>
        </p:txBody>
      </p:sp>
      <p:sp>
        <p:nvSpPr>
          <p:cNvPr id="4" name="Slide Number Placeholder 3"/>
          <p:cNvSpPr>
            <a:spLocks noGrp="1"/>
          </p:cNvSpPr>
          <p:nvPr>
            <p:ph type="sldNum" sz="quarter" idx="10"/>
          </p:nvPr>
        </p:nvSpPr>
        <p:spPr/>
        <p:txBody>
          <a:bodyPr/>
          <a:lstStyle/>
          <a:p>
            <a:fld id="{08FE0FC5-3565-714D-A41D-98CEDF192E7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FE0FC5-3565-714D-A41D-98CEDF192E7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3897F37-F431-EC4B-9EF4-289F3B6A5C6C}" type="datetimeFigureOut">
              <a:rPr lang="en-US" smtClean="0"/>
              <a:pPr/>
              <a:t>11/15/10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3897F37-F431-EC4B-9EF4-289F3B6A5C6C}" type="datetimeFigureOut">
              <a:rPr lang="en-US" smtClean="0"/>
              <a:pPr/>
              <a:t>11/15/10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66657-FB1D-664B-93D0-D55E989D200E}"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3897F37-F431-EC4B-9EF4-289F3B6A5C6C}" type="datetimeFigureOut">
              <a:rPr lang="en-US" smtClean="0"/>
              <a:pPr/>
              <a:t>11/15/10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66657-FB1D-664B-93D0-D55E989D20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3897F37-F431-EC4B-9EF4-289F3B6A5C6C}" type="datetimeFigureOut">
              <a:rPr lang="en-US" smtClean="0"/>
              <a:pPr/>
              <a:t>11/15/10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66657-FB1D-664B-93D0-D55E989D200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3897F37-F431-EC4B-9EF4-289F3B6A5C6C}" type="datetimeFigureOut">
              <a:rPr lang="en-US" smtClean="0"/>
              <a:pPr/>
              <a:t>11/15/10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3897F37-F431-EC4B-9EF4-289F3B6A5C6C}" type="datetimeFigureOut">
              <a:rPr lang="en-US" smtClean="0"/>
              <a:pPr/>
              <a:t>11/15/10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5066657-FB1D-664B-93D0-D55E989D200E}"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97F37-F431-EC4B-9EF4-289F3B6A5C6C}" type="datetimeFigureOut">
              <a:rPr lang="en-US" smtClean="0"/>
              <a:pPr/>
              <a:t>11/15/10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66657-FB1D-664B-93D0-D55E989D200E}"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B3897F37-F431-EC4B-9EF4-289F3B6A5C6C}" type="datetimeFigureOut">
              <a:rPr lang="en-US" smtClean="0"/>
              <a:pPr/>
              <a:t>11/15/10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5066657-FB1D-664B-93D0-D55E989D200E}"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B3897F37-F431-EC4B-9EF4-289F3B6A5C6C}" type="datetimeFigureOut">
              <a:rPr lang="en-US" smtClean="0"/>
              <a:pPr/>
              <a:t>11/15/10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5066657-FB1D-664B-93D0-D55E989D200E}"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3897F37-F431-EC4B-9EF4-289F3B6A5C6C}" type="datetimeFigureOut">
              <a:rPr lang="en-US" smtClean="0"/>
              <a:pPr/>
              <a:t>11/15/10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5066657-FB1D-664B-93D0-D55E989D200E}"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3897F37-F431-EC4B-9EF4-289F3B6A5C6C}" type="datetimeFigureOut">
              <a:rPr lang="en-US" smtClean="0"/>
              <a:pPr/>
              <a:t>11/15/10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66657-FB1D-664B-93D0-D55E989D20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3897F37-F431-EC4B-9EF4-289F3B6A5C6C}" type="datetimeFigureOut">
              <a:rPr lang="en-US" smtClean="0"/>
              <a:pPr/>
              <a:t>11/15/10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66657-FB1D-664B-93D0-D55E989D200E}"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3897F37-F431-EC4B-9EF4-289F3B6A5C6C}" type="datetimeFigureOut">
              <a:rPr lang="en-US" smtClean="0"/>
              <a:pPr/>
              <a:t>11/15/10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66657-FB1D-664B-93D0-D55E989D200E}"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3897F37-F431-EC4B-9EF4-289F3B6A5C6C}" type="datetimeFigureOut">
              <a:rPr lang="en-US" smtClean="0"/>
              <a:pPr/>
              <a:t>11/15/10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66657-FB1D-664B-93D0-D55E989D200E}"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3897F37-F431-EC4B-9EF4-289F3B6A5C6C}" type="datetimeFigureOut">
              <a:rPr lang="en-US" smtClean="0"/>
              <a:pPr/>
              <a:t>11/15/10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3897F37-F431-EC4B-9EF4-289F3B6A5C6C}" type="datetimeFigureOut">
              <a:rPr lang="en-US" smtClean="0"/>
              <a:pPr/>
              <a:t>11/15/10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C5066657-FB1D-664B-93D0-D55E989D200E}"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3897F37-F431-EC4B-9EF4-289F3B6A5C6C}" type="datetimeFigureOut">
              <a:rPr lang="en-US" smtClean="0"/>
              <a:pPr/>
              <a:t>11/15/10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66657-FB1D-664B-93D0-D55E989D20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3897F37-F431-EC4B-9EF4-289F3B6A5C6C}" type="datetimeFigureOut">
              <a:rPr lang="en-US" smtClean="0"/>
              <a:pPr/>
              <a:t>11/15/10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66657-FB1D-664B-93D0-D55E989D200E}"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3897F37-F431-EC4B-9EF4-289F3B6A5C6C}" type="datetimeFigureOut">
              <a:rPr lang="en-US" smtClean="0"/>
              <a:pPr/>
              <a:t>11/15/10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C5066657-FB1D-664B-93D0-D55E989D20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3897F37-F431-EC4B-9EF4-289F3B6A5C6C}" type="datetimeFigureOut">
              <a:rPr lang="en-US" smtClean="0"/>
              <a:pPr/>
              <a:t>11/15/10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66657-FB1D-664B-93D0-D55E989D200E}"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3897F37-F431-EC4B-9EF4-289F3B6A5C6C}" type="datetimeFigureOut">
              <a:rPr lang="en-US" smtClean="0"/>
              <a:pPr/>
              <a:t>11/15/10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C5066657-FB1D-664B-93D0-D55E989D20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1.jpeg"/><Relationship Id="rId5" Type="http://schemas.openxmlformats.org/officeDocument/2006/relationships/image" Target="../media/image2.jpeg"/><Relationship Id="rId7" Type="http://schemas.openxmlformats.org/officeDocument/2006/relationships/image" Target="../media/image4.jpeg"/><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hyperlink" Target="mailto:felt@usc.edu" TargetMode="External"/><Relationship Id="rId6"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image" Target="../media/image18.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gif"/><Relationship Id="rId5" Type="http://schemas.openxmlformats.org/officeDocument/2006/relationships/image" Target="../media/image17.jpeg"/></Relationships>
</file>

<file path=ppt/slides/_rels/slide16.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video" Target="file://localhost/Users/laurelfelt/Desktop/NCA/End%20of%20Sunukaddu,%20the%20original/End%20of%20Sunukaddu,%20the%20original%20-%20Computer.m4v" TargetMode="External"/><Relationship Id="rId2" Type="http://schemas.openxmlformats.org/officeDocument/2006/relationships/slideLayout" Target="../slideLayouts/slideLayout19.xml"/><Relationship Id="rId3"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 Id="rId5" Type="http://schemas.openxmlformats.org/officeDocument/2006/relationships/image" Target="../media/image7.jpeg"/></Relationships>
</file>

<file path=ppt/slides/_rels/slide3.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video" Target="file://localhost/Users/laurelfelt/Desktop/NCA/edited%20NML%20movie2/edited%20NML%20movie2%20-%20Computer.m4v" TargetMode="Externa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video" Target="file://localhost/Users/laurelfelt/Desktop/NCA/OurVoice4/OurVoice4%20-%20Computer.m4v" TargetMode="Externa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378509" y="429501"/>
            <a:ext cx="6181611" cy="3508356"/>
          </a:xfrm>
        </p:spPr>
        <p:txBody>
          <a:bodyPr>
            <a:normAutofit fontScale="90000"/>
          </a:bodyPr>
          <a:lstStyle/>
          <a:p>
            <a:r>
              <a:rPr lang="en-US" sz="3889" b="1" dirty="0" smtClean="0"/>
              <a:t>Leveraging </a:t>
            </a:r>
            <a:br>
              <a:rPr lang="en-US" sz="3889" b="1" dirty="0" smtClean="0"/>
            </a:br>
            <a:r>
              <a:rPr lang="en-US" sz="3889" b="1" dirty="0" smtClean="0"/>
              <a:t>New Media </a:t>
            </a:r>
            <a:r>
              <a:rPr lang="en-US" sz="3889" b="1" dirty="0" err="1" smtClean="0"/>
              <a:t>Literacies</a:t>
            </a:r>
            <a:r>
              <a:rPr lang="en-US" sz="3889" b="1" dirty="0" smtClean="0"/>
              <a:t> &amp; </a:t>
            </a:r>
            <a:br>
              <a:rPr lang="en-US" sz="3889" b="1" dirty="0" smtClean="0"/>
            </a:br>
            <a:r>
              <a:rPr lang="en-US" sz="3889" b="1" dirty="0" smtClean="0"/>
              <a:t>Social-Emotional Learning </a:t>
            </a:r>
            <a:br>
              <a:rPr lang="en-US" sz="3889" b="1" dirty="0" smtClean="0"/>
            </a:br>
            <a:r>
              <a:rPr lang="en-US" sz="3889" b="1" dirty="0" smtClean="0"/>
              <a:t>to enrich teen education </a:t>
            </a:r>
            <a:br>
              <a:rPr lang="en-US" sz="3889" b="1" dirty="0" smtClean="0"/>
            </a:br>
            <a:r>
              <a:rPr lang="en-US" sz="3889" b="1" dirty="0" smtClean="0"/>
              <a:t>in Senegal</a:t>
            </a:r>
            <a:r>
              <a:rPr lang="en-US" dirty="0" smtClean="0"/>
              <a:t/>
            </a:r>
            <a:br>
              <a:rPr lang="en-US" dirty="0" smtClean="0"/>
            </a:br>
            <a:r>
              <a:rPr lang="en-US" dirty="0" smtClean="0"/>
              <a:t>NCA Presentation | November 16, 2010</a:t>
            </a:r>
            <a:endParaRPr lang="en-US" dirty="0"/>
          </a:p>
        </p:txBody>
      </p:sp>
      <p:sp>
        <p:nvSpPr>
          <p:cNvPr id="10" name="Text Placeholder 9"/>
          <p:cNvSpPr>
            <a:spLocks noGrp="1"/>
          </p:cNvSpPr>
          <p:nvPr>
            <p:ph type="body" sz="half" idx="2"/>
          </p:nvPr>
        </p:nvSpPr>
        <p:spPr>
          <a:xfrm>
            <a:off x="380554" y="4535424"/>
            <a:ext cx="6179566" cy="1698239"/>
          </a:xfrm>
        </p:spPr>
        <p:txBody>
          <a:bodyPr>
            <a:noAutofit/>
          </a:bodyPr>
          <a:lstStyle/>
          <a:p>
            <a:endParaRPr lang="en-US" sz="2800" dirty="0" smtClean="0"/>
          </a:p>
        </p:txBody>
      </p:sp>
      <p:sp>
        <p:nvSpPr>
          <p:cNvPr id="6" name="TextBox 5"/>
          <p:cNvSpPr txBox="1"/>
          <p:nvPr/>
        </p:nvSpPr>
        <p:spPr>
          <a:xfrm>
            <a:off x="6802438" y="429500"/>
            <a:ext cx="2057399" cy="1754326"/>
          </a:xfrm>
          <a:prstGeom prst="rect">
            <a:avLst/>
          </a:prstGeom>
          <a:noFill/>
        </p:spPr>
        <p:txBody>
          <a:bodyPr wrap="square" rtlCol="0">
            <a:spAutoFit/>
          </a:bodyPr>
          <a:lstStyle/>
          <a:p>
            <a:r>
              <a:rPr lang="en-US" sz="2400" dirty="0" smtClean="0">
                <a:solidFill>
                  <a:schemeClr val="bg1"/>
                </a:solidFill>
              </a:rPr>
              <a:t>Laurel Felt	</a:t>
            </a:r>
            <a:r>
              <a:rPr lang="en-US" sz="2400" dirty="0" smtClean="0">
                <a:solidFill>
                  <a:schemeClr val="bg1">
                    <a:lumMod val="95000"/>
                  </a:schemeClr>
                </a:solidFill>
                <a:hlinkClick r:id="rId3"/>
              </a:rPr>
              <a:t>felt@usc.edu</a:t>
            </a:r>
            <a:endParaRPr lang="en-US" sz="2400" dirty="0" smtClean="0">
              <a:solidFill>
                <a:schemeClr val="bg1">
                  <a:lumMod val="95000"/>
                </a:schemeClr>
              </a:solidFill>
            </a:endParaRPr>
          </a:p>
          <a:p>
            <a:endParaRPr lang="en-US" dirty="0" smtClean="0">
              <a:solidFill>
                <a:schemeClr val="bg1"/>
              </a:solidFill>
            </a:endParaRPr>
          </a:p>
          <a:p>
            <a:endParaRPr lang="en-US" dirty="0"/>
          </a:p>
        </p:txBody>
      </p:sp>
      <p:pic>
        <p:nvPicPr>
          <p:cNvPr id="8" name="Picture 7" descr="IMG_0105.JPG"/>
          <p:cNvPicPr>
            <a:picLocks noChangeAspect="1"/>
          </p:cNvPicPr>
          <p:nvPr/>
        </p:nvPicPr>
        <p:blipFill>
          <a:blip r:embed="rId4"/>
          <a:stretch>
            <a:fillRect/>
          </a:stretch>
        </p:blipFill>
        <p:spPr>
          <a:xfrm>
            <a:off x="529961" y="4279649"/>
            <a:ext cx="2605351" cy="1954014"/>
          </a:xfrm>
          <a:prstGeom prst="rect">
            <a:avLst/>
          </a:prstGeom>
        </p:spPr>
      </p:pic>
      <p:pic>
        <p:nvPicPr>
          <p:cNvPr id="11" name="Picture 10" descr="IMG_0637.JPG"/>
          <p:cNvPicPr>
            <a:picLocks noChangeAspect="1"/>
          </p:cNvPicPr>
          <p:nvPr/>
        </p:nvPicPr>
        <p:blipFill>
          <a:blip r:embed="rId5">
            <a:lum bright="-5000" contrast="8000"/>
          </a:blip>
          <a:srcRect l="11111"/>
          <a:stretch>
            <a:fillRect/>
          </a:stretch>
        </p:blipFill>
        <p:spPr>
          <a:xfrm>
            <a:off x="6918162" y="2638593"/>
            <a:ext cx="1996265" cy="1684346"/>
          </a:xfrm>
          <a:prstGeom prst="rect">
            <a:avLst/>
          </a:prstGeom>
        </p:spPr>
      </p:pic>
      <p:pic>
        <p:nvPicPr>
          <p:cNvPr id="13" name="Picture Placeholder 12" descr="IMG_0675.JPG"/>
          <p:cNvPicPr>
            <a:picLocks noGrp="1" noChangeAspect="1"/>
          </p:cNvPicPr>
          <p:nvPr>
            <p:ph type="pic" sz="quarter" idx="14"/>
          </p:nvPr>
        </p:nvPicPr>
        <p:blipFill>
          <a:blip r:embed="rId6"/>
          <a:srcRect t="-16049" r="5625" b="-16049"/>
          <a:stretch>
            <a:fillRect/>
          </a:stretch>
        </p:blipFill>
        <p:spPr>
          <a:xfrm>
            <a:off x="6918163" y="4322939"/>
            <a:ext cx="1996264" cy="2096440"/>
          </a:xfrm>
        </p:spPr>
      </p:pic>
      <p:pic>
        <p:nvPicPr>
          <p:cNvPr id="19" name="Picture Placeholder 18" descr="Sunukaddu7.jpg"/>
          <p:cNvPicPr>
            <a:picLocks noGrp="1" noChangeAspect="1"/>
          </p:cNvPicPr>
          <p:nvPr>
            <p:ph type="pic" sz="quarter" idx="13"/>
          </p:nvPr>
        </p:nvPicPr>
        <p:blipFill>
          <a:blip r:embed="rId7"/>
          <a:srcRect t="-16101" b="-16101"/>
          <a:stretch>
            <a:fillRect/>
          </a:stretch>
        </p:blipFill>
        <p:spPr>
          <a:xfrm>
            <a:off x="3608925" y="3937857"/>
            <a:ext cx="2628698" cy="260533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br>
              <a:rPr lang="en-US" dirty="0" smtClean="0"/>
            </a:br>
            <a:endParaRPr lang="en-US" dirty="0"/>
          </a:p>
        </p:txBody>
      </p:sp>
      <p:graphicFrame>
        <p:nvGraphicFramePr>
          <p:cNvPr id="4" name="Content Placeholder 3"/>
          <p:cNvGraphicFramePr>
            <a:graphicFrameLocks noGrp="1"/>
          </p:cNvGraphicFramePr>
          <p:nvPr>
            <p:ph idx="1"/>
          </p:nvPr>
        </p:nvGraphicFramePr>
        <p:xfrm>
          <a:off x="0" y="918308"/>
          <a:ext cx="8645525" cy="570523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Appreciation</a:t>
            </a:r>
            <a:endParaRPr lang="en-US" dirty="0"/>
          </a:p>
        </p:txBody>
      </p:sp>
      <p:pic>
        <p:nvPicPr>
          <p:cNvPr id="6" name="Content Placeholder 5" descr="SAM_0022.JPG"/>
          <p:cNvPicPr>
            <a:picLocks noGrp="1" noChangeAspect="1"/>
          </p:cNvPicPr>
          <p:nvPr>
            <p:ph idx="1"/>
          </p:nvPr>
        </p:nvPicPr>
        <p:blipFill>
          <a:blip r:embed="rId3"/>
          <a:srcRect l="-18365" r="-18365"/>
          <a:stretch>
            <a:fillRect/>
          </a:stretch>
        </p:blipFill>
        <p:spPr>
          <a:xfrm>
            <a:off x="-976214" y="1212358"/>
            <a:ext cx="10120214" cy="555137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a:t>
            </a:r>
            <a:endParaRPr lang="en-US" dirty="0"/>
          </a:p>
        </p:txBody>
      </p:sp>
      <p:pic>
        <p:nvPicPr>
          <p:cNvPr id="8" name="Content Placeholder 7" descr="Mamadou et Bathily.JPG"/>
          <p:cNvPicPr>
            <a:picLocks noGrp="1" noChangeAspect="1"/>
          </p:cNvPicPr>
          <p:nvPr>
            <p:ph idx="1"/>
          </p:nvPr>
        </p:nvPicPr>
        <p:blipFill>
          <a:blip r:embed="rId3"/>
          <a:srcRect l="-18365" r="-18365"/>
          <a:stretch>
            <a:fillRect/>
          </a:stretch>
        </p:blipFill>
        <p:spPr>
          <a:xfrm>
            <a:off x="-657563" y="1347064"/>
            <a:ext cx="9801563" cy="537657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From the Inside Out</a:t>
            </a:r>
            <a:endParaRPr lang="en-US" dirty="0"/>
          </a:p>
        </p:txBody>
      </p:sp>
      <p:sp>
        <p:nvSpPr>
          <p:cNvPr id="5" name="Content Placeholder 4"/>
          <p:cNvSpPr>
            <a:spLocks noGrp="1"/>
          </p:cNvSpPr>
          <p:nvPr>
            <p:ph sz="half" idx="4294967295"/>
          </p:nvPr>
        </p:nvSpPr>
        <p:spPr>
          <a:xfrm flipV="1">
            <a:off x="0" y="6130925"/>
            <a:ext cx="45719" cy="727075"/>
          </a:xfrm>
        </p:spPr>
        <p:txBody>
          <a:bodyPr/>
          <a:lstStyle/>
          <a:p>
            <a:endParaRPr lang="en-US" dirty="0"/>
          </a:p>
        </p:txBody>
      </p:sp>
      <p:sp>
        <p:nvSpPr>
          <p:cNvPr id="6" name="Content Placeholder 5"/>
          <p:cNvSpPr>
            <a:spLocks noGrp="1"/>
          </p:cNvSpPr>
          <p:nvPr>
            <p:ph idx="1"/>
          </p:nvPr>
        </p:nvSpPr>
        <p:spPr>
          <a:xfrm>
            <a:off x="498474" y="1509360"/>
            <a:ext cx="7556313" cy="4616804"/>
          </a:xfrm>
        </p:spPr>
        <p:txBody>
          <a:bodyPr>
            <a:normAutofit lnSpcReduction="10000"/>
          </a:bodyPr>
          <a:lstStyle/>
          <a:p>
            <a:r>
              <a:rPr lang="en-US" sz="3027" dirty="0" smtClean="0">
                <a:solidFill>
                  <a:srgbClr val="000000"/>
                </a:solidFill>
              </a:rPr>
              <a:t> “To </a:t>
            </a:r>
            <a:r>
              <a:rPr lang="en-US" sz="3027" dirty="0" smtClean="0">
                <a:solidFill>
                  <a:srgbClr val="000000"/>
                </a:solidFill>
              </a:rPr>
              <a:t>discover my skills and my </a:t>
            </a:r>
            <a:r>
              <a:rPr lang="en-US" sz="3027" dirty="0" smtClean="0">
                <a:solidFill>
                  <a:srgbClr val="000000"/>
                </a:solidFill>
              </a:rPr>
              <a:t>potential”</a:t>
            </a:r>
          </a:p>
          <a:p>
            <a:r>
              <a:rPr lang="en-US" sz="3027" dirty="0" smtClean="0">
                <a:solidFill>
                  <a:srgbClr val="000000"/>
                </a:solidFill>
              </a:rPr>
              <a:t> “The </a:t>
            </a:r>
            <a:r>
              <a:rPr lang="en-US" sz="3027" dirty="0" smtClean="0">
                <a:solidFill>
                  <a:srgbClr val="000000"/>
                </a:solidFill>
              </a:rPr>
              <a:t>courage to express myself and overcome my shyness, complexes, and my </a:t>
            </a:r>
            <a:r>
              <a:rPr lang="en-US" sz="3027" dirty="0" smtClean="0">
                <a:solidFill>
                  <a:srgbClr val="000000"/>
                </a:solidFill>
              </a:rPr>
              <a:t>fears”</a:t>
            </a:r>
          </a:p>
          <a:p>
            <a:r>
              <a:rPr lang="en-US" sz="3027" dirty="0" smtClean="0">
                <a:solidFill>
                  <a:schemeClr val="tx1"/>
                </a:solidFill>
              </a:rPr>
              <a:t> “Self-management, especially in moments of anger”</a:t>
            </a:r>
          </a:p>
          <a:p>
            <a:r>
              <a:rPr lang="en-US" sz="3027" dirty="0" smtClean="0">
                <a:solidFill>
                  <a:schemeClr val="tx1"/>
                </a:solidFill>
              </a:rPr>
              <a:t> “Developing </a:t>
            </a:r>
            <a:r>
              <a:rPr lang="en-US" sz="3027" dirty="0" smtClean="0">
                <a:solidFill>
                  <a:schemeClr val="tx1"/>
                </a:solidFill>
              </a:rPr>
              <a:t>patience, concentration, </a:t>
            </a:r>
            <a:r>
              <a:rPr lang="en-US" sz="3027" dirty="0" smtClean="0">
                <a:solidFill>
                  <a:schemeClr val="tx1"/>
                </a:solidFill>
              </a:rPr>
              <a:t>motivation”</a:t>
            </a:r>
          </a:p>
          <a:p>
            <a:endParaRPr lang="en-US" sz="3400" dirty="0" smtClean="0">
              <a:solidFill>
                <a:srgbClr val="000000"/>
              </a:solidFill>
            </a:endParaRPr>
          </a:p>
          <a:p>
            <a:pPr lvl="1">
              <a:buNone/>
            </a:pPr>
            <a:endParaRPr lang="en-US" sz="3200" dirty="0" smtClean="0">
              <a:solidFill>
                <a:srgbClr val="000000"/>
              </a:solidFill>
            </a:endParaRPr>
          </a:p>
          <a:p>
            <a:pPr>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From the Inside Out</a:t>
            </a:r>
            <a:endParaRPr lang="en-US" dirty="0"/>
          </a:p>
        </p:txBody>
      </p:sp>
      <p:sp>
        <p:nvSpPr>
          <p:cNvPr id="5" name="Content Placeholder 4"/>
          <p:cNvSpPr>
            <a:spLocks noGrp="1"/>
          </p:cNvSpPr>
          <p:nvPr>
            <p:ph sz="half" idx="4294967295"/>
          </p:nvPr>
        </p:nvSpPr>
        <p:spPr>
          <a:xfrm flipV="1">
            <a:off x="0" y="6130925"/>
            <a:ext cx="45719" cy="727075"/>
          </a:xfrm>
        </p:spPr>
        <p:txBody>
          <a:bodyPr/>
          <a:lstStyle/>
          <a:p>
            <a:endParaRPr lang="en-US" dirty="0"/>
          </a:p>
        </p:txBody>
      </p:sp>
      <p:sp>
        <p:nvSpPr>
          <p:cNvPr id="6" name="Content Placeholder 5"/>
          <p:cNvSpPr>
            <a:spLocks noGrp="1"/>
          </p:cNvSpPr>
          <p:nvPr>
            <p:ph idx="1"/>
          </p:nvPr>
        </p:nvSpPr>
        <p:spPr>
          <a:xfrm>
            <a:off x="498474" y="1509359"/>
            <a:ext cx="7556313" cy="5014279"/>
          </a:xfrm>
        </p:spPr>
        <p:txBody>
          <a:bodyPr>
            <a:noAutofit/>
          </a:bodyPr>
          <a:lstStyle/>
          <a:p>
            <a:r>
              <a:rPr lang="en-US" sz="2500" dirty="0" smtClean="0">
                <a:solidFill>
                  <a:srgbClr val="000000"/>
                </a:solidFill>
              </a:rPr>
              <a:t> “</a:t>
            </a:r>
            <a:r>
              <a:rPr lang="en-US" sz="2500" dirty="0" smtClean="0">
                <a:solidFill>
                  <a:schemeClr val="tx1"/>
                </a:solidFill>
              </a:rPr>
              <a:t>Increased sociability”</a:t>
            </a:r>
          </a:p>
          <a:p>
            <a:r>
              <a:rPr lang="en-US" sz="2500" dirty="0" smtClean="0">
                <a:solidFill>
                  <a:schemeClr val="tx1"/>
                </a:solidFill>
              </a:rPr>
              <a:t>“Better </a:t>
            </a:r>
            <a:r>
              <a:rPr lang="en-US" sz="2500" dirty="0" smtClean="0">
                <a:solidFill>
                  <a:schemeClr val="tx1"/>
                </a:solidFill>
              </a:rPr>
              <a:t>understanding of others -- in general, conceptualizing what makes them tick, as well as</a:t>
            </a:r>
            <a:r>
              <a:rPr lang="en-US" sz="2500" dirty="0" smtClean="0">
                <a:solidFill>
                  <a:schemeClr val="tx1"/>
                </a:solidFill>
              </a:rPr>
              <a:t> a better </a:t>
            </a:r>
            <a:r>
              <a:rPr lang="en-US" sz="2500" dirty="0" smtClean="0">
                <a:solidFill>
                  <a:schemeClr val="tx1"/>
                </a:solidFill>
              </a:rPr>
              <a:t>ability to read people in the </a:t>
            </a:r>
            <a:r>
              <a:rPr lang="en-US" sz="2500" dirty="0" smtClean="0">
                <a:solidFill>
                  <a:schemeClr val="tx1"/>
                </a:solidFill>
              </a:rPr>
              <a:t>moment”</a:t>
            </a:r>
          </a:p>
          <a:p>
            <a:r>
              <a:rPr lang="en-US" sz="2500" dirty="0" smtClean="0">
                <a:solidFill>
                  <a:schemeClr val="tx1"/>
                </a:solidFill>
              </a:rPr>
              <a:t>“New </a:t>
            </a:r>
            <a:r>
              <a:rPr lang="en-US" sz="2500" dirty="0" smtClean="0">
                <a:solidFill>
                  <a:schemeClr val="tx1"/>
                </a:solidFill>
              </a:rPr>
              <a:t>insights and tools for managing relationships, both personal and </a:t>
            </a:r>
            <a:r>
              <a:rPr lang="en-US" sz="2500" dirty="0" smtClean="0">
                <a:solidFill>
                  <a:schemeClr val="tx1"/>
                </a:solidFill>
              </a:rPr>
              <a:t>professional”</a:t>
            </a:r>
          </a:p>
          <a:p>
            <a:r>
              <a:rPr lang="en-US" sz="2500" dirty="0" smtClean="0">
                <a:solidFill>
                  <a:schemeClr val="tx1"/>
                </a:solidFill>
              </a:rPr>
              <a:t>“Exercising </a:t>
            </a:r>
            <a:r>
              <a:rPr lang="en-US" sz="2500" dirty="0" smtClean="0">
                <a:solidFill>
                  <a:schemeClr val="tx1"/>
                </a:solidFill>
              </a:rPr>
              <a:t>judgment, valuing personal growth, maturity, and </a:t>
            </a:r>
            <a:r>
              <a:rPr lang="en-US" sz="2500" dirty="0" smtClean="0">
                <a:solidFill>
                  <a:schemeClr val="tx1"/>
                </a:solidFill>
              </a:rPr>
              <a:t>responsibility”</a:t>
            </a:r>
          </a:p>
          <a:p>
            <a:r>
              <a:rPr lang="en-US" sz="2500" dirty="0" smtClean="0">
                <a:solidFill>
                  <a:schemeClr val="tx1"/>
                </a:solidFill>
              </a:rPr>
              <a:t>“Learning </a:t>
            </a:r>
            <a:r>
              <a:rPr lang="en-US" sz="2500" dirty="0" smtClean="0">
                <a:solidFill>
                  <a:schemeClr val="tx1"/>
                </a:solidFill>
              </a:rPr>
              <a:t>how to make choices and </a:t>
            </a:r>
            <a:r>
              <a:rPr lang="en-US" sz="2500" dirty="0" smtClean="0">
                <a:solidFill>
                  <a:schemeClr val="tx1"/>
                </a:solidFill>
              </a:rPr>
              <a:t>consider </a:t>
            </a:r>
            <a:r>
              <a:rPr lang="en-US" sz="2500" dirty="0" smtClean="0">
                <a:solidFill>
                  <a:schemeClr val="tx1"/>
                </a:solidFill>
              </a:rPr>
              <a:t>career </a:t>
            </a:r>
            <a:r>
              <a:rPr lang="en-US" sz="2500" dirty="0" smtClean="0">
                <a:solidFill>
                  <a:schemeClr val="tx1"/>
                </a:solidFill>
              </a:rPr>
              <a:t>paths” </a:t>
            </a:r>
            <a:endParaRPr lang="en-US" sz="25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rgbClr val="000000"/>
              </a:solidFill>
            </a:endParaRPr>
          </a:p>
          <a:p>
            <a:pPr lvl="1">
              <a:buNone/>
            </a:pPr>
            <a:endParaRPr lang="en-US" dirty="0" smtClean="0">
              <a:solidFill>
                <a:srgbClr val="000000"/>
              </a:solidFill>
            </a:endParaRPr>
          </a:p>
          <a:p>
            <a:pPr>
              <a:buNone/>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6" grpId="1"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globe3t.gif"/>
          <p:cNvPicPr>
            <a:picLocks noChangeAspect="1"/>
          </p:cNvPicPr>
          <p:nvPr/>
        </p:nvPicPr>
        <p:blipFill>
          <a:blip r:embed="rId3"/>
          <a:stretch>
            <a:fillRect/>
          </a:stretch>
        </p:blipFill>
        <p:spPr>
          <a:xfrm>
            <a:off x="3361179" y="0"/>
            <a:ext cx="4400006" cy="2200003"/>
          </a:xfrm>
          <a:prstGeom prst="rect">
            <a:avLst/>
          </a:prstGeom>
        </p:spPr>
      </p:pic>
      <p:sp>
        <p:nvSpPr>
          <p:cNvPr id="2" name="Title 1"/>
          <p:cNvSpPr>
            <a:spLocks noGrp="1"/>
          </p:cNvSpPr>
          <p:nvPr>
            <p:ph type="title"/>
          </p:nvPr>
        </p:nvSpPr>
        <p:spPr/>
        <p:txBody>
          <a:bodyPr/>
          <a:lstStyle/>
          <a:p>
            <a:r>
              <a:rPr lang="en-US" dirty="0" smtClean="0"/>
              <a:t>Community</a:t>
            </a:r>
            <a:endParaRPr lang="en-US" dirty="0"/>
          </a:p>
        </p:txBody>
      </p:sp>
      <p:pic>
        <p:nvPicPr>
          <p:cNvPr id="9" name="Picture 8" descr="rfk-school.jpg"/>
          <p:cNvPicPr>
            <a:picLocks noChangeAspect="1"/>
          </p:cNvPicPr>
          <p:nvPr/>
        </p:nvPicPr>
        <p:blipFill>
          <a:blip r:embed="rId4"/>
          <a:stretch>
            <a:fillRect/>
          </a:stretch>
        </p:blipFill>
        <p:spPr>
          <a:xfrm>
            <a:off x="1744424" y="3660008"/>
            <a:ext cx="4276593" cy="2849280"/>
          </a:xfrm>
          <a:prstGeom prst="rect">
            <a:avLst/>
          </a:prstGeom>
        </p:spPr>
      </p:pic>
      <p:pic>
        <p:nvPicPr>
          <p:cNvPr id="8" name="Content Placeholder 7" descr="Dakar street.jpg"/>
          <p:cNvPicPr>
            <a:picLocks noGrp="1" noChangeAspect="1"/>
          </p:cNvPicPr>
          <p:nvPr>
            <p:ph idx="1"/>
          </p:nvPr>
        </p:nvPicPr>
        <p:blipFill>
          <a:blip r:embed="rId5"/>
          <a:srcRect l="-18365" r="-18365"/>
          <a:stretch>
            <a:fillRect/>
          </a:stretch>
        </p:blipFill>
        <p:spPr>
          <a:xfrm>
            <a:off x="-586356" y="1520706"/>
            <a:ext cx="5401831" cy="2963137"/>
          </a:xfrm>
        </p:spPr>
      </p:pic>
      <p:pic>
        <p:nvPicPr>
          <p:cNvPr id="11" name="Picture 10" descr="Sunukaddu4.jpg"/>
          <p:cNvPicPr>
            <a:picLocks noChangeAspect="1"/>
          </p:cNvPicPr>
          <p:nvPr/>
        </p:nvPicPr>
        <p:blipFill>
          <a:blip r:embed="rId6"/>
          <a:stretch>
            <a:fillRect/>
          </a:stretch>
        </p:blipFill>
        <p:spPr>
          <a:xfrm>
            <a:off x="6021017" y="1859275"/>
            <a:ext cx="2745006" cy="366000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Onward!</a:t>
            </a:r>
            <a:endParaRPr lang="en-US" dirty="0"/>
          </a:p>
        </p:txBody>
      </p:sp>
      <p:sp>
        <p:nvSpPr>
          <p:cNvPr id="10" name="Text Placeholder 9"/>
          <p:cNvSpPr>
            <a:spLocks noGrp="1"/>
          </p:cNvSpPr>
          <p:nvPr>
            <p:ph type="body" orient="vert" idx="1"/>
          </p:nvPr>
        </p:nvSpPr>
        <p:spPr>
          <a:xfrm>
            <a:off x="498474" y="1981200"/>
            <a:ext cx="8645526" cy="4876800"/>
          </a:xfrm>
        </p:spPr>
        <p:txBody>
          <a:bodyPr>
            <a:normAutofit/>
          </a:bodyPr>
          <a:lstStyle/>
          <a:p>
            <a:r>
              <a:rPr lang="en-US" sz="2800" dirty="0" smtClean="0"/>
              <a:t>-</a:t>
            </a:r>
            <a:endParaRPr lang="en-US" sz="2800" dirty="0"/>
          </a:p>
        </p:txBody>
      </p:sp>
      <p:pic>
        <p:nvPicPr>
          <p:cNvPr id="6" name="End of Sunukaddu, the original - Computer.m4v">
            <a:hlinkClick r:id="" action="ppaction://media"/>
          </p:cNvPr>
          <p:cNvPicPr/>
          <p:nvPr>
            <p:ph idx="4294967295"/>
            <a:videoFile r:link="rId1"/>
          </p:nvPr>
        </p:nvPicPr>
        <p:blipFill>
          <a:blip r:embed="rId4"/>
          <a:stretch>
            <a:fillRect/>
          </a:stretch>
        </p:blipFill>
        <p:spPr>
          <a:xfrm>
            <a:off x="740851" y="1600200"/>
            <a:ext cx="7313936" cy="48768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498474" y="1600200"/>
            <a:ext cx="7556313" cy="5257800"/>
          </a:xfrm>
        </p:spPr>
        <p:txBody>
          <a:bodyPr numCol="2">
            <a:normAutofit/>
          </a:bodyPr>
          <a:lstStyle/>
          <a:p>
            <a:r>
              <a:rPr lang="en-US" sz="2400" dirty="0" err="1" smtClean="0"/>
              <a:t>Alexandre</a:t>
            </a:r>
            <a:r>
              <a:rPr lang="en-US" sz="2400" dirty="0" smtClean="0"/>
              <a:t> RIDEAU</a:t>
            </a:r>
          </a:p>
          <a:p>
            <a:r>
              <a:rPr lang="en-US" sz="2400" dirty="0" err="1" smtClean="0"/>
              <a:t>Idrissa</a:t>
            </a:r>
            <a:r>
              <a:rPr lang="en-US" sz="2400" dirty="0" smtClean="0"/>
              <a:t> MBAYE</a:t>
            </a:r>
          </a:p>
          <a:p>
            <a:r>
              <a:rPr lang="en-US" sz="2400" dirty="0" err="1" smtClean="0"/>
              <a:t>Tidiane</a:t>
            </a:r>
            <a:r>
              <a:rPr lang="en-US" sz="2400" dirty="0" smtClean="0"/>
              <a:t> THIANG</a:t>
            </a:r>
          </a:p>
          <a:p>
            <a:r>
              <a:rPr lang="en-US" sz="2400" dirty="0" smtClean="0"/>
              <a:t>Charles SOW</a:t>
            </a:r>
          </a:p>
          <a:p>
            <a:r>
              <a:rPr lang="en-US" sz="2400" dirty="0" err="1" smtClean="0"/>
              <a:t>Amadou</a:t>
            </a:r>
            <a:r>
              <a:rPr lang="en-US" sz="2400" dirty="0" smtClean="0"/>
              <a:t> DIA</a:t>
            </a:r>
          </a:p>
          <a:p>
            <a:r>
              <a:rPr lang="en-US" sz="2400" dirty="0" err="1" smtClean="0"/>
              <a:t>Mbathio</a:t>
            </a:r>
            <a:r>
              <a:rPr lang="en-US" sz="2400" dirty="0" smtClean="0"/>
              <a:t> </a:t>
            </a:r>
            <a:r>
              <a:rPr lang="en-US" sz="2400" dirty="0" smtClean="0"/>
              <a:t>DIAW</a:t>
            </a:r>
          </a:p>
          <a:p>
            <a:r>
              <a:rPr lang="en-US" sz="2400" dirty="0" smtClean="0"/>
              <a:t>Tout </a:t>
            </a:r>
            <a:r>
              <a:rPr lang="en-US" sz="2400" dirty="0" err="1" smtClean="0"/>
              <a:t>l’equipe</a:t>
            </a:r>
            <a:r>
              <a:rPr lang="en-US" sz="2400" dirty="0" smtClean="0"/>
              <a:t> de </a:t>
            </a:r>
            <a:r>
              <a:rPr lang="en-US" sz="2400" dirty="0" smtClean="0"/>
              <a:t>RAES</a:t>
            </a:r>
          </a:p>
          <a:p>
            <a:r>
              <a:rPr lang="en-US" sz="2400" dirty="0" smtClean="0"/>
              <a:t>Les participants de </a:t>
            </a:r>
            <a:r>
              <a:rPr lang="en-US" sz="2400" dirty="0" err="1" smtClean="0"/>
              <a:t>Sunukaddu</a:t>
            </a:r>
            <a:endParaRPr lang="en-US" sz="2400" dirty="0" smtClean="0"/>
          </a:p>
          <a:p>
            <a:endParaRPr lang="en-US" sz="2400" dirty="0" smtClean="0"/>
          </a:p>
          <a:p>
            <a:r>
              <a:rPr lang="en-US" sz="2400" dirty="0" smtClean="0"/>
              <a:t>Brock DUMVILLE</a:t>
            </a:r>
          </a:p>
          <a:p>
            <a:r>
              <a:rPr lang="en-US" sz="2400" dirty="0" smtClean="0"/>
              <a:t>Dr. Michael CODY</a:t>
            </a:r>
          </a:p>
          <a:p>
            <a:r>
              <a:rPr lang="en-US" sz="2400" dirty="0" smtClean="0"/>
              <a:t>USC Annenberg</a:t>
            </a:r>
          </a:p>
          <a:p>
            <a:r>
              <a:rPr lang="en-US" sz="2400" dirty="0" smtClean="0"/>
              <a:t>Dr. Henry JENKINS et NML</a:t>
            </a:r>
          </a:p>
          <a:p>
            <a:r>
              <a:rPr lang="en-US" sz="2400" dirty="0" smtClean="0"/>
              <a:t>Dr. John PAYTON et CASEL</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Réseau Africain d’Education pour </a:t>
            </a:r>
            <a:r>
              <a:rPr lang="fr-CA" dirty="0" smtClean="0"/>
              <a:t>la </a:t>
            </a:r>
            <a:r>
              <a:rPr lang="fr-CA" dirty="0" smtClean="0"/>
              <a:t>Santé (RAES):</a:t>
            </a:r>
            <a:endParaRPr lang="fr-CA" dirty="0"/>
          </a:p>
        </p:txBody>
      </p:sp>
      <p:pic>
        <p:nvPicPr>
          <p:cNvPr id="9" name="Picture 8" descr="SAM_0461.JPG"/>
          <p:cNvPicPr>
            <a:picLocks noChangeAspect="1"/>
          </p:cNvPicPr>
          <p:nvPr/>
        </p:nvPicPr>
        <p:blipFill>
          <a:blip r:embed="rId3">
            <a:lum bright="18000" contrast="35000"/>
          </a:blip>
          <a:stretch>
            <a:fillRect/>
          </a:stretch>
        </p:blipFill>
        <p:spPr>
          <a:xfrm>
            <a:off x="5229038" y="3090335"/>
            <a:ext cx="2825749" cy="3767665"/>
          </a:xfrm>
          <a:prstGeom prst="rect">
            <a:avLst/>
          </a:prstGeom>
        </p:spPr>
      </p:pic>
      <p:pic>
        <p:nvPicPr>
          <p:cNvPr id="10" name="Picture 9" descr="3 kids on computer.jpg"/>
          <p:cNvPicPr>
            <a:picLocks noChangeAspect="1"/>
          </p:cNvPicPr>
          <p:nvPr/>
        </p:nvPicPr>
        <p:blipFill>
          <a:blip r:embed="rId4">
            <a:lum bright="23000" contrast="40000"/>
          </a:blip>
          <a:srcRect r="-3333"/>
          <a:stretch>
            <a:fillRect/>
          </a:stretch>
        </p:blipFill>
        <p:spPr>
          <a:xfrm>
            <a:off x="1418374" y="3994550"/>
            <a:ext cx="3945196" cy="2863450"/>
          </a:xfrm>
          <a:prstGeom prst="rect">
            <a:avLst/>
          </a:prstGeom>
        </p:spPr>
      </p:pic>
      <p:pic>
        <p:nvPicPr>
          <p:cNvPr id="8" name="Content Placeholder 7" descr="Sunukaddu1.jpg"/>
          <p:cNvPicPr>
            <a:picLocks noGrp="1" noChangeAspect="1"/>
          </p:cNvPicPr>
          <p:nvPr>
            <p:ph idx="1"/>
          </p:nvPr>
        </p:nvPicPr>
        <p:blipFill>
          <a:blip r:embed="rId5">
            <a:lum bright="18000" contrast="29000"/>
          </a:blip>
          <a:srcRect l="-18365" r="-18365" b="6000"/>
          <a:stretch>
            <a:fillRect/>
          </a:stretch>
        </p:blipFill>
        <p:spPr>
          <a:xfrm>
            <a:off x="3546331" y="1490184"/>
            <a:ext cx="5107530" cy="2504366"/>
          </a:xfrm>
        </p:spPr>
      </p:pic>
      <p:sp>
        <p:nvSpPr>
          <p:cNvPr id="6" name="TextBox 5"/>
          <p:cNvSpPr txBox="1"/>
          <p:nvPr/>
        </p:nvSpPr>
        <p:spPr>
          <a:xfrm>
            <a:off x="498473" y="2213171"/>
            <a:ext cx="3291885" cy="1323439"/>
          </a:xfrm>
          <a:prstGeom prst="rect">
            <a:avLst/>
          </a:prstGeom>
          <a:noFill/>
        </p:spPr>
        <p:txBody>
          <a:bodyPr wrap="square" rtlCol="0">
            <a:spAutoFit/>
          </a:bodyPr>
          <a:lstStyle/>
          <a:p>
            <a:r>
              <a:rPr lang="en-US" sz="4000" dirty="0" smtClean="0">
                <a:solidFill>
                  <a:schemeClr val="accent1"/>
                </a:solidFill>
              </a:rPr>
              <a:t>Empowering local voices</a:t>
            </a:r>
            <a:endParaRPr lang="en-US" sz="4000"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Sunukaddu</a:t>
            </a:r>
            <a:r>
              <a:rPr lang="en-US" dirty="0" smtClean="0"/>
              <a:t> 1.0</a:t>
            </a:r>
            <a:endParaRPr lang="en-US" dirty="0"/>
          </a:p>
        </p:txBody>
      </p:sp>
      <p:pic>
        <p:nvPicPr>
          <p:cNvPr id="8" name="Content Placeholder 7" descr="Kids' campaign.jpg"/>
          <p:cNvPicPr>
            <a:picLocks noGrp="1" noChangeAspect="1"/>
          </p:cNvPicPr>
          <p:nvPr>
            <p:ph sz="quarter" idx="4"/>
          </p:nvPr>
        </p:nvPicPr>
        <p:blipFill>
          <a:blip r:embed="rId3"/>
          <a:srcRect t="-17043" b="-17043"/>
          <a:stretch>
            <a:fillRect/>
          </a:stretch>
        </p:blipFill>
        <p:spPr>
          <a:xfrm>
            <a:off x="4399878" y="2447365"/>
            <a:ext cx="3657600" cy="4410635"/>
          </a:xfrm>
        </p:spPr>
      </p:pic>
      <p:sp>
        <p:nvSpPr>
          <p:cNvPr id="4" name="Text Placeholder 3"/>
          <p:cNvSpPr>
            <a:spLocks noGrp="1"/>
          </p:cNvSpPr>
          <p:nvPr>
            <p:ph type="body" idx="1"/>
          </p:nvPr>
        </p:nvSpPr>
        <p:spPr>
          <a:xfrm>
            <a:off x="497541" y="1600200"/>
            <a:ext cx="3657600" cy="1202895"/>
          </a:xfrm>
        </p:spPr>
        <p:txBody>
          <a:bodyPr/>
          <a:lstStyle/>
          <a:p>
            <a:r>
              <a:rPr lang="en-US" sz="2800" dirty="0" smtClean="0"/>
              <a:t>Multimedia </a:t>
            </a:r>
          </a:p>
          <a:p>
            <a:r>
              <a:rPr lang="en-US" sz="2800" dirty="0" smtClean="0"/>
              <a:t>Training</a:t>
            </a:r>
            <a:endParaRPr lang="en-US" sz="2800" dirty="0"/>
          </a:p>
        </p:txBody>
      </p:sp>
      <p:sp>
        <p:nvSpPr>
          <p:cNvPr id="6" name="Text Placeholder 5"/>
          <p:cNvSpPr>
            <a:spLocks noGrp="1"/>
          </p:cNvSpPr>
          <p:nvPr>
            <p:ph type="body" sz="quarter" idx="3"/>
          </p:nvPr>
        </p:nvSpPr>
        <p:spPr>
          <a:xfrm>
            <a:off x="4399878" y="1600200"/>
            <a:ext cx="3657600" cy="1202895"/>
          </a:xfrm>
        </p:spPr>
        <p:txBody>
          <a:bodyPr/>
          <a:lstStyle/>
          <a:p>
            <a:r>
              <a:rPr lang="en-US" sz="2800" dirty="0" err="1" smtClean="0"/>
              <a:t>Campagne</a:t>
            </a:r>
            <a:r>
              <a:rPr lang="en-US" sz="2800" dirty="0" smtClean="0"/>
              <a:t> </a:t>
            </a:r>
            <a:r>
              <a:rPr lang="en-US" sz="2800" dirty="0" err="1" smtClean="0"/>
              <a:t>Sunukaddu</a:t>
            </a:r>
            <a:r>
              <a:rPr lang="en-US" sz="2800" dirty="0" smtClean="0"/>
              <a:t> </a:t>
            </a:r>
            <a:endParaRPr lang="en-US" sz="2800" dirty="0"/>
          </a:p>
        </p:txBody>
      </p:sp>
      <p:pic>
        <p:nvPicPr>
          <p:cNvPr id="11" name="Content Placeholder 10" descr="IMG_0235.JPG"/>
          <p:cNvPicPr>
            <a:picLocks noGrp="1" noChangeAspect="1"/>
          </p:cNvPicPr>
          <p:nvPr>
            <p:ph sz="half" idx="2"/>
          </p:nvPr>
        </p:nvPicPr>
        <p:blipFill>
          <a:blip r:embed="rId4"/>
          <a:srcRect t="-17043" b="-17043"/>
          <a:stretch>
            <a:fillRect/>
          </a:stretch>
        </p:blipFill>
        <p:spPr>
          <a:xfrm>
            <a:off x="497541" y="2447365"/>
            <a:ext cx="3657600" cy="441063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Sunukaddu</a:t>
            </a:r>
            <a:r>
              <a:rPr lang="en-US" dirty="0" smtClean="0"/>
              <a:t> 2.0:</a:t>
            </a:r>
            <a:endParaRPr lang="en-US" dirty="0"/>
          </a:p>
        </p:txBody>
      </p:sp>
      <p:pic>
        <p:nvPicPr>
          <p:cNvPr id="11" name="Content Placeholder 10" descr="idrissa and the twins.JPG"/>
          <p:cNvPicPr>
            <a:picLocks noGrp="1" noChangeAspect="1"/>
          </p:cNvPicPr>
          <p:nvPr>
            <p:ph idx="1"/>
          </p:nvPr>
        </p:nvPicPr>
        <p:blipFill>
          <a:blip r:embed="rId3"/>
          <a:srcRect l="-18365" r="-18365"/>
          <a:stretch>
            <a:fillRect/>
          </a:stretch>
        </p:blipFill>
        <p:spPr>
          <a:xfrm>
            <a:off x="0" y="1981200"/>
            <a:ext cx="8841496" cy="4576507"/>
          </a:xfrm>
        </p:spPr>
      </p:pic>
      <p:sp>
        <p:nvSpPr>
          <p:cNvPr id="10" name="Text Placeholder 9"/>
          <p:cNvSpPr>
            <a:spLocks noGrp="1"/>
          </p:cNvSpPr>
          <p:nvPr>
            <p:ph type="body" sz="half" idx="2"/>
          </p:nvPr>
        </p:nvSpPr>
        <p:spPr/>
        <p:txBody>
          <a:bodyPr/>
          <a:lstStyle/>
          <a:p>
            <a:r>
              <a:rPr lang="en-US" sz="3000" dirty="0" smtClean="0"/>
              <a:t>Meaningful Multimedia Communication</a:t>
            </a:r>
            <a:endParaRPr lang="en-US"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0555" y="793816"/>
            <a:ext cx="3255264" cy="1985320"/>
          </a:xfrm>
        </p:spPr>
        <p:txBody>
          <a:bodyPr>
            <a:noAutofit/>
          </a:bodyPr>
          <a:lstStyle/>
          <a:p>
            <a:r>
              <a:rPr lang="en-US" sz="3800" dirty="0" smtClean="0"/>
              <a:t>New Media </a:t>
            </a:r>
            <a:r>
              <a:rPr lang="en-US" sz="3800" dirty="0" err="1" smtClean="0"/>
              <a:t>Literacies</a:t>
            </a:r>
            <a:r>
              <a:rPr lang="en-US" sz="3800" dirty="0" smtClean="0"/>
              <a:t> (NMLS)</a:t>
            </a:r>
            <a:endParaRPr lang="en-US" sz="3800" dirty="0"/>
          </a:p>
        </p:txBody>
      </p:sp>
      <p:sp>
        <p:nvSpPr>
          <p:cNvPr id="10" name="Text Placeholder 9"/>
          <p:cNvSpPr>
            <a:spLocks noGrp="1"/>
          </p:cNvSpPr>
          <p:nvPr>
            <p:ph type="body" sz="half" idx="2"/>
          </p:nvPr>
        </p:nvSpPr>
        <p:spPr>
          <a:xfrm>
            <a:off x="381093" y="2779136"/>
            <a:ext cx="3787682" cy="4078863"/>
          </a:xfrm>
        </p:spPr>
        <p:txBody>
          <a:bodyPr>
            <a:normAutofit/>
          </a:bodyPr>
          <a:lstStyle/>
          <a:p>
            <a:r>
              <a:rPr lang="en-US" sz="2800" dirty="0" smtClean="0"/>
              <a:t>“…a set of cultural competencies and social skills that young people need in the new media landscape”</a:t>
            </a:r>
          </a:p>
          <a:p>
            <a:r>
              <a:rPr lang="en-US" sz="2800" dirty="0" smtClean="0"/>
              <a:t>-Jenkins et al.,             2006,   </a:t>
            </a:r>
            <a:r>
              <a:rPr lang="en-US" sz="2800" dirty="0" err="1" smtClean="0"/>
              <a:t>p</a:t>
            </a:r>
            <a:r>
              <a:rPr lang="en-US" sz="2800" dirty="0" smtClean="0"/>
              <a:t>. 4</a:t>
            </a:r>
            <a:endParaRPr lang="en-US" sz="2800" dirty="0"/>
          </a:p>
        </p:txBody>
      </p:sp>
      <p:sp>
        <p:nvSpPr>
          <p:cNvPr id="5" name="Content Placeholder 4"/>
          <p:cNvSpPr>
            <a:spLocks noGrp="1"/>
          </p:cNvSpPr>
          <p:nvPr>
            <p:ph idx="1"/>
          </p:nvPr>
        </p:nvSpPr>
        <p:spPr>
          <a:xfrm>
            <a:off x="4168775" y="273050"/>
            <a:ext cx="4975225" cy="6584950"/>
          </a:xfrm>
        </p:spPr>
        <p:txBody>
          <a:bodyPr numCol="2">
            <a:noAutofit/>
          </a:bodyPr>
          <a:lstStyle/>
          <a:p>
            <a:r>
              <a:rPr lang="en-US" sz="2400" dirty="0" smtClean="0"/>
              <a:t>Play</a:t>
            </a:r>
          </a:p>
          <a:p>
            <a:r>
              <a:rPr lang="en-US" sz="2400" dirty="0" smtClean="0"/>
              <a:t>Performance</a:t>
            </a:r>
          </a:p>
          <a:p>
            <a:r>
              <a:rPr lang="en-US" sz="2400" dirty="0" smtClean="0"/>
              <a:t>Negotiation</a:t>
            </a:r>
          </a:p>
          <a:p>
            <a:r>
              <a:rPr lang="en-US" sz="2400" dirty="0" smtClean="0"/>
              <a:t>Networking</a:t>
            </a:r>
          </a:p>
          <a:p>
            <a:r>
              <a:rPr lang="en-US" sz="2400" dirty="0" smtClean="0"/>
              <a:t>Collective Intelligence</a:t>
            </a:r>
          </a:p>
          <a:p>
            <a:r>
              <a:rPr lang="en-US" sz="2400" dirty="0" smtClean="0"/>
              <a:t>Appropriation</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Judgment</a:t>
            </a:r>
          </a:p>
          <a:p>
            <a:r>
              <a:rPr lang="en-US" sz="2400" dirty="0" smtClean="0"/>
              <a:t>Distributed Cognition</a:t>
            </a:r>
          </a:p>
          <a:p>
            <a:r>
              <a:rPr lang="en-US" sz="2400" dirty="0" smtClean="0"/>
              <a:t>Multitasking</a:t>
            </a:r>
          </a:p>
          <a:p>
            <a:r>
              <a:rPr lang="en-US" sz="2400" dirty="0" err="1" smtClean="0"/>
              <a:t>Transmedia</a:t>
            </a:r>
            <a:r>
              <a:rPr lang="en-US" sz="2400" dirty="0" smtClean="0"/>
              <a:t> Navigation</a:t>
            </a:r>
          </a:p>
          <a:p>
            <a:r>
              <a:rPr lang="en-US" sz="2400" dirty="0" smtClean="0"/>
              <a:t>Simulation</a:t>
            </a:r>
          </a:p>
          <a:p>
            <a:r>
              <a:rPr lang="en-US" sz="2400" dirty="0" smtClean="0"/>
              <a:t>Visualization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NMLs</a:t>
            </a:r>
            <a:r>
              <a:rPr lang="en-US" dirty="0" smtClean="0"/>
              <a:t> Explained</a:t>
            </a:r>
            <a:endParaRPr lang="en-US" dirty="0"/>
          </a:p>
        </p:txBody>
      </p:sp>
      <p:pic>
        <p:nvPicPr>
          <p:cNvPr id="4" name="edited NML movie2 - Computer.m4v">
            <a:hlinkClick r:id="" action="ppaction://media"/>
          </p:cNvPr>
          <p:cNvPicPr/>
          <p:nvPr>
            <p:ph idx="1"/>
            <a:videoFile r:link="rId1"/>
          </p:nvPr>
        </p:nvPicPr>
        <p:blipFill>
          <a:blip r:embed="rId4"/>
          <a:stretch>
            <a:fillRect/>
          </a:stretch>
        </p:blipFill>
        <p:spPr>
          <a:xfrm>
            <a:off x="498474" y="1648116"/>
            <a:ext cx="7556313"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0555" y="503121"/>
            <a:ext cx="3255264" cy="2898926"/>
          </a:xfrm>
        </p:spPr>
        <p:txBody>
          <a:bodyPr>
            <a:noAutofit/>
          </a:bodyPr>
          <a:lstStyle/>
          <a:p>
            <a:r>
              <a:rPr lang="en-US" sz="3800" dirty="0" smtClean="0"/>
              <a:t>Social and Emotional Learning (SEL)</a:t>
            </a:r>
            <a:endParaRPr lang="en-US" sz="3800" dirty="0"/>
          </a:p>
        </p:txBody>
      </p:sp>
      <p:sp>
        <p:nvSpPr>
          <p:cNvPr id="10" name="Text Placeholder 9"/>
          <p:cNvSpPr>
            <a:spLocks noGrp="1"/>
          </p:cNvSpPr>
          <p:nvPr>
            <p:ph type="body" sz="half" idx="2"/>
          </p:nvPr>
        </p:nvSpPr>
        <p:spPr>
          <a:xfrm>
            <a:off x="357132" y="6254227"/>
            <a:ext cx="3787682" cy="579814"/>
          </a:xfrm>
        </p:spPr>
        <p:txBody>
          <a:bodyPr>
            <a:normAutofit/>
          </a:bodyPr>
          <a:lstStyle/>
          <a:p>
            <a:endParaRPr lang="en-US" sz="2700" dirty="0"/>
          </a:p>
        </p:txBody>
      </p:sp>
      <p:sp>
        <p:nvSpPr>
          <p:cNvPr id="5" name="Content Placeholder 4"/>
          <p:cNvSpPr>
            <a:spLocks noGrp="1"/>
          </p:cNvSpPr>
          <p:nvPr>
            <p:ph idx="1"/>
          </p:nvPr>
        </p:nvSpPr>
        <p:spPr>
          <a:xfrm>
            <a:off x="3761438" y="503121"/>
            <a:ext cx="4999186" cy="5995509"/>
          </a:xfrm>
        </p:spPr>
        <p:txBody>
          <a:bodyPr numCol="2">
            <a:noAutofit/>
          </a:bodyPr>
          <a:lstStyle/>
          <a:p>
            <a:r>
              <a:rPr lang="en-US" sz="2400" dirty="0" smtClean="0">
                <a:solidFill>
                  <a:schemeClr val="tx1"/>
                </a:solidFill>
              </a:rPr>
              <a:t>Recognize and manage their emotions </a:t>
            </a:r>
          </a:p>
          <a:p>
            <a:r>
              <a:rPr lang="en-US" sz="2400" dirty="0" smtClean="0">
                <a:solidFill>
                  <a:schemeClr val="tx1"/>
                </a:solidFill>
              </a:rPr>
              <a:t>Set and achieve positive goals</a:t>
            </a:r>
          </a:p>
          <a:p>
            <a:r>
              <a:rPr lang="en-US" sz="2400" dirty="0" smtClean="0">
                <a:solidFill>
                  <a:schemeClr val="tx1"/>
                </a:solidFill>
              </a:rPr>
              <a:t>Demonstrate caring and concern for others</a:t>
            </a:r>
          </a:p>
          <a:p>
            <a:r>
              <a:rPr lang="en-US" sz="2400" dirty="0" smtClean="0">
                <a:solidFill>
                  <a:schemeClr val="tx1"/>
                </a:solidFill>
              </a:rPr>
              <a:t>Establish and maintain positive relationships </a:t>
            </a:r>
          </a:p>
          <a:p>
            <a:r>
              <a:rPr lang="en-US" sz="2400" dirty="0" smtClean="0">
                <a:solidFill>
                  <a:schemeClr val="tx1"/>
                </a:solidFill>
              </a:rPr>
              <a:t>Make responsible decisions</a:t>
            </a:r>
          </a:p>
          <a:p>
            <a:r>
              <a:rPr lang="en-US" sz="2400" dirty="0" smtClean="0">
                <a:solidFill>
                  <a:schemeClr val="tx1"/>
                </a:solidFill>
              </a:rPr>
              <a:t>Handle interpersonal situations effectively friendships and resolve </a:t>
            </a:r>
            <a:r>
              <a:rPr lang="en-US" sz="2400" dirty="0" err="1" smtClean="0">
                <a:solidFill>
                  <a:schemeClr val="tx1"/>
                </a:solidFill>
              </a:rPr>
              <a:t>conﬂicts</a:t>
            </a:r>
            <a:r>
              <a:rPr lang="en-US" sz="2400" dirty="0" smtClean="0">
                <a:solidFill>
                  <a:schemeClr val="tx1"/>
                </a:solidFill>
              </a:rPr>
              <a:t> respectfully </a:t>
            </a:r>
          </a:p>
          <a:p>
            <a:endParaRPr lang="en-US" sz="2400" dirty="0" smtClean="0">
              <a:solidFill>
                <a:schemeClr val="tx1"/>
              </a:solidFill>
            </a:endParaRPr>
          </a:p>
          <a:p>
            <a:endParaRPr lang="en-US" sz="24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 Core Competencies</a:t>
            </a:r>
            <a:endParaRPr lang="en-US" dirty="0"/>
          </a:p>
        </p:txBody>
      </p:sp>
      <p:pic>
        <p:nvPicPr>
          <p:cNvPr id="6" name="Content Placeholder 5" descr="Sunukaddu9.jpg"/>
          <p:cNvPicPr>
            <a:picLocks noGrp="1" noChangeAspect="1"/>
          </p:cNvPicPr>
          <p:nvPr>
            <p:ph idx="1"/>
          </p:nvPr>
        </p:nvPicPr>
        <p:blipFill>
          <a:blip r:embed="rId3"/>
          <a:srcRect l="-18365" r="-18365"/>
          <a:stretch>
            <a:fillRect/>
          </a:stretch>
        </p:blipFill>
        <p:spPr>
          <a:xfrm>
            <a:off x="-589569" y="1328035"/>
            <a:ext cx="7346485" cy="5015877"/>
          </a:xfrm>
        </p:spPr>
      </p:pic>
      <p:sp>
        <p:nvSpPr>
          <p:cNvPr id="4" name="TextBox 3"/>
          <p:cNvSpPr txBox="1"/>
          <p:nvPr/>
        </p:nvSpPr>
        <p:spPr>
          <a:xfrm>
            <a:off x="6062056" y="1006239"/>
            <a:ext cx="3081944" cy="5970866"/>
          </a:xfrm>
          <a:prstGeom prst="rect">
            <a:avLst/>
          </a:prstGeom>
          <a:noFill/>
        </p:spPr>
        <p:txBody>
          <a:bodyPr wrap="square" rtlCol="0">
            <a:spAutoFit/>
          </a:bodyPr>
          <a:lstStyle/>
          <a:p>
            <a:pPr>
              <a:buFont typeface="Arial"/>
              <a:buChar char="•"/>
            </a:pPr>
            <a:r>
              <a:rPr lang="en-US" sz="2800" dirty="0" smtClean="0"/>
              <a:t>Self-</a:t>
            </a:r>
          </a:p>
          <a:p>
            <a:r>
              <a:rPr lang="en-US" sz="2800" dirty="0" smtClean="0"/>
              <a:t>awareness</a:t>
            </a:r>
          </a:p>
          <a:p>
            <a:pPr>
              <a:buFont typeface="Arial"/>
              <a:buChar char="•"/>
            </a:pPr>
            <a:endParaRPr lang="en-US" sz="2800" dirty="0" smtClean="0"/>
          </a:p>
          <a:p>
            <a:pPr>
              <a:buFont typeface="Arial"/>
              <a:buChar char="•"/>
            </a:pPr>
            <a:r>
              <a:rPr lang="en-US" sz="2800" dirty="0" smtClean="0"/>
              <a:t>Self-management</a:t>
            </a:r>
          </a:p>
          <a:p>
            <a:pPr>
              <a:buFont typeface="Arial"/>
              <a:buChar char="•"/>
            </a:pPr>
            <a:endParaRPr lang="en-US" sz="2800" dirty="0" smtClean="0"/>
          </a:p>
          <a:p>
            <a:pPr>
              <a:buFont typeface="Arial"/>
              <a:buChar char="•"/>
            </a:pPr>
            <a:r>
              <a:rPr lang="en-US" sz="2800" dirty="0" smtClean="0"/>
              <a:t>Social awareness</a:t>
            </a:r>
          </a:p>
          <a:p>
            <a:pPr>
              <a:buFont typeface="Arial"/>
              <a:buChar char="•"/>
            </a:pPr>
            <a:endParaRPr lang="en-US" sz="2800" dirty="0" smtClean="0"/>
          </a:p>
          <a:p>
            <a:pPr>
              <a:buFont typeface="Arial"/>
              <a:buChar char="•"/>
            </a:pPr>
            <a:r>
              <a:rPr lang="en-US" sz="2800" dirty="0" smtClean="0"/>
              <a:t>Relationship skills</a:t>
            </a:r>
          </a:p>
          <a:p>
            <a:pPr>
              <a:buFont typeface="Arial"/>
              <a:buChar char="•"/>
            </a:pPr>
            <a:endParaRPr lang="en-US" sz="2800" dirty="0" smtClean="0"/>
          </a:p>
          <a:p>
            <a:pPr>
              <a:buFont typeface="Arial"/>
              <a:buChar char="•"/>
            </a:pPr>
            <a:r>
              <a:rPr lang="en-US" sz="2800" dirty="0" smtClean="0"/>
              <a:t>Responsible decision-making</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 Practice</a:t>
            </a:r>
            <a:endParaRPr lang="en-US" dirty="0"/>
          </a:p>
        </p:txBody>
      </p:sp>
      <p:pic>
        <p:nvPicPr>
          <p:cNvPr id="4" name="OurVoice4 - Computer.m4v">
            <a:hlinkClick r:id="" action="ppaction://media"/>
          </p:cNvPr>
          <p:cNvPicPr/>
          <p:nvPr>
            <p:ph idx="1"/>
            <a:videoFile r:link="rId1"/>
          </p:nvPr>
        </p:nvPicPr>
        <p:blipFill>
          <a:blip r:embed="rId4"/>
          <a:stretch>
            <a:fillRect/>
          </a:stretch>
        </p:blipFill>
        <p:spPr>
          <a:xfrm>
            <a:off x="498473" y="1600200"/>
            <a:ext cx="7957051" cy="4676817"/>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1494</TotalTime>
  <Words>1805</Words>
  <Application>Microsoft Macintosh PowerPoint</Application>
  <PresentationFormat>On-screen Show (4:3)</PresentationFormat>
  <Paragraphs>162</Paragraphs>
  <Slides>17</Slides>
  <Notes>15</Notes>
  <HiddenSlides>0</HiddenSlides>
  <MMClips>3</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Advantage</vt:lpstr>
      <vt:lpstr>Leveraging  New Media Literacies &amp;  Social-Emotional Learning  to enrich teen education  in Senegal NCA Presentation | November 16, 2010</vt:lpstr>
      <vt:lpstr>Réseau Africain d’Education pour la Santé (RAES):</vt:lpstr>
      <vt:lpstr>Sunukaddu 1.0</vt:lpstr>
      <vt:lpstr>Sunukaddu 2.0:</vt:lpstr>
      <vt:lpstr>New Media Literacies (NMLS)</vt:lpstr>
      <vt:lpstr>NMLs Explained</vt:lpstr>
      <vt:lpstr>Social and Emotional Learning (SEL)</vt:lpstr>
      <vt:lpstr>SEL Core Competencies</vt:lpstr>
      <vt:lpstr>Theory + Practice</vt:lpstr>
      <vt:lpstr>Model </vt:lpstr>
      <vt:lpstr>Asset Appreciation</vt:lpstr>
      <vt:lpstr>Narrative</vt:lpstr>
      <vt:lpstr>Impacts: From the Inside Out</vt:lpstr>
      <vt:lpstr>Impacts: From the Inside Out</vt:lpstr>
      <vt:lpstr>Community</vt:lpstr>
      <vt:lpstr>Onward!</vt:lpstr>
      <vt:lpstr>Acknowledgements</vt:lpstr>
    </vt:vector>
  </TitlesOfParts>
  <Company>University of Southern California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Laurel Felt | felt@usc.edu</dc:title>
  <dc:creator>Laurel Felt</dc:creator>
  <cp:lastModifiedBy>Laurel Felt</cp:lastModifiedBy>
  <cp:revision>63</cp:revision>
  <dcterms:created xsi:type="dcterms:W3CDTF">2010-11-16T05:44:17Z</dcterms:created>
  <dcterms:modified xsi:type="dcterms:W3CDTF">2010-11-16T17:53:07Z</dcterms:modified>
</cp:coreProperties>
</file>