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282" r:id="rId2"/>
    <p:sldId id="256" r:id="rId3"/>
    <p:sldId id="307" r:id="rId4"/>
    <p:sldId id="291" r:id="rId5"/>
    <p:sldId id="309" r:id="rId6"/>
    <p:sldId id="305" r:id="rId7"/>
    <p:sldId id="304" r:id="rId8"/>
    <p:sldId id="288" r:id="rId9"/>
    <p:sldId id="292" r:id="rId10"/>
    <p:sldId id="310" r:id="rId11"/>
    <p:sldId id="293" r:id="rId12"/>
    <p:sldId id="312" r:id="rId13"/>
    <p:sldId id="31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aurel Felt" initials="LF"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608" autoAdjust="0"/>
  </p:normalViewPr>
  <p:slideViewPr>
    <p:cSldViewPr snapToGrid="0" snapToObjects="1">
      <p:cViewPr varScale="1">
        <p:scale>
          <a:sx n="61" d="100"/>
          <a:sy n="61" d="100"/>
        </p:scale>
        <p:origin x="-17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CA10-9C89-AE4E-82DF-45B1BEBD944A}" type="datetimeFigureOut">
              <a:rPr lang="en-US" smtClean="0"/>
              <a:pPr/>
              <a:t>4/9/13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14AE1-620D-3348-85EE-4A6EE0A242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usc.edu/dept/pubrel/trojan_family/winter99/whatsnew/wn_princeton.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The Joint Educational Project at the University of Southern California was founded in 1972 to link academic learning with experience in our urban community.</a:t>
            </a:r>
          </a:p>
          <a:p>
            <a:r>
              <a:rPr lang="en-US" sz="1200" kern="1200" dirty="0" smtClean="0">
                <a:solidFill>
                  <a:schemeClr val="tx1"/>
                </a:solidFill>
                <a:latin typeface="+mn-lt"/>
                <a:ea typeface="+mn-ea"/>
                <a:cs typeface="+mn-cs"/>
              </a:rPr>
              <a:t>JEP prides itself on fostering the intellectual, social, and ethical development of USC students  while offering highly valued services to community residents.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r>
            <a:br>
              <a:rPr lang="en-US" sz="1200" dirty="0" smtClean="0"/>
            </a:b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2000</a:t>
            </a:r>
            <a:r>
              <a:rPr lang="en-US" sz="1200" u="none" strike="noStrike" kern="1200" dirty="0" smtClean="0">
                <a:solidFill>
                  <a:schemeClr val="tx1"/>
                </a:solidFill>
                <a:latin typeface="+mn-lt"/>
                <a:ea typeface="+mn-ea"/>
                <a:cs typeface="+mn-cs"/>
                <a:hlinkClick r:id="rId3"/>
              </a:rPr>
              <a:t> </a:t>
            </a:r>
            <a:r>
              <a:rPr lang="en-US" sz="1200" i="1" u="none" strike="noStrike" kern="1200" dirty="0" smtClean="0">
                <a:solidFill>
                  <a:schemeClr val="tx1"/>
                </a:solidFill>
                <a:latin typeface="+mn-lt"/>
                <a:ea typeface="+mn-ea"/>
                <a:cs typeface="+mn-cs"/>
                <a:hlinkClick r:id="rId3"/>
              </a:rPr>
              <a:t>TIME/The Princeton Review College Guide</a:t>
            </a:r>
            <a:r>
              <a:rPr lang="en-US" sz="1200" i="0" u="none" strike="noStrike" kern="1200" dirty="0" smtClean="0">
                <a:solidFill>
                  <a:schemeClr val="tx1"/>
                </a:solidFill>
                <a:latin typeface="+mn-lt"/>
                <a:ea typeface="+mn-ea"/>
                <a:cs typeface="+mn-cs"/>
              </a:rPr>
              <a:t>:</a:t>
            </a:r>
            <a:r>
              <a:rPr lang="en-US" sz="1200" i="0" u="none" strike="noStrike" kern="1200" baseline="0" dirty="0" smtClean="0">
                <a:solidFill>
                  <a:schemeClr val="tx1"/>
                </a:solidFill>
                <a:latin typeface="+mn-lt"/>
                <a:ea typeface="+mn-ea"/>
                <a:cs typeface="+mn-cs"/>
              </a:rPr>
              <a:t> </a:t>
            </a:r>
            <a:r>
              <a:rPr lang="en-US" sz="1200" dirty="0" smtClean="0"/>
              <a:t>“USC’s may be the most ambitious social-outreach program of any private university in the nation” </a:t>
            </a:r>
            <a:br>
              <a:rPr lang="en-US" sz="1200" dirty="0" smtClean="0"/>
            </a:br>
            <a:r>
              <a:rPr lang="en-US" sz="1050" dirty="0" smtClean="0"/>
              <a:t>(</a:t>
            </a:r>
            <a:r>
              <a:rPr lang="en-US" sz="1050" dirty="0" err="1" smtClean="0"/>
              <a:t>Hornblower</a:t>
            </a:r>
            <a:r>
              <a:rPr lang="en-US" sz="1050" dirty="0" smtClean="0"/>
              <a:t>, 2000, </a:t>
            </a:r>
            <a:r>
              <a:rPr lang="en-US" sz="1050" dirty="0" err="1" smtClean="0"/>
              <a:t>p</a:t>
            </a:r>
            <a:r>
              <a:rPr lang="en-US" sz="1050" dirty="0" smtClean="0"/>
              <a:t>. 71</a:t>
            </a:r>
            <a:r>
              <a:rPr lang="en-US" sz="1200" dirty="0" smtClean="0"/>
              <a:t>) --- contributing factor in declaring USC as the #</a:t>
            </a:r>
            <a:r>
              <a:rPr lang="en-US" sz="1200" baseline="0" dirty="0" smtClean="0"/>
              <a:t>1 university that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dirty="0" smtClean="0"/>
              <a:t>1000 undergrads sign up per semester, usually retain about 75% </a:t>
            </a:r>
            <a:r>
              <a:rPr lang="en-US" sz="1200" dirty="0" err="1" smtClean="0">
                <a:sym typeface="Wingdings"/>
              </a:rPr>
              <a:t>approximately</a:t>
            </a:r>
            <a:r>
              <a:rPr lang="en-US" sz="1200" dirty="0" smtClean="0">
                <a:sym typeface="Wingdings"/>
              </a:rPr>
              <a:t> 1500</a:t>
            </a:r>
            <a:r>
              <a:rPr lang="en-US" sz="1200" baseline="0" dirty="0" smtClean="0">
                <a:sym typeface="Wingdings"/>
              </a:rPr>
              <a:t> students per year serve the community through JEP</a:t>
            </a:r>
            <a:endParaRPr lang="en-US" sz="1200" dirty="0" smtClean="0"/>
          </a:p>
          <a:p>
            <a:endParaRPr lang="en-US" sz="1200" dirty="0" smtClean="0"/>
          </a:p>
          <a:p>
            <a:r>
              <a:rPr lang="en-US" sz="1200" dirty="0" smtClean="0"/>
              <a:t>-Multiple</a:t>
            </a:r>
            <a:r>
              <a:rPr lang="en-US" sz="1200" baseline="0" dirty="0" smtClean="0"/>
              <a:t> volunteer assignments facilitated by JEP among dozens of sites: </a:t>
            </a:r>
          </a:p>
          <a:p>
            <a:r>
              <a:rPr lang="en-US" sz="1200" baseline="0" dirty="0" smtClean="0"/>
              <a:t>--hospitals and clinics = Trojan Health Volunteers (clerical and lab aides), Community Outreach Through Development of the Arts (performers and art therapists)</a:t>
            </a:r>
          </a:p>
          <a:p>
            <a:r>
              <a:rPr lang="en-US" sz="1200" baseline="0" dirty="0" smtClean="0"/>
              <a:t>--non-profit organizations, e.g., 826LA, CARECEN = Youth and Family Agencies (program assistants and mentors on varied projects, like creative writing and studying for citizenship exam), </a:t>
            </a:r>
          </a:p>
          <a:p>
            <a:r>
              <a:rPr lang="en-US" sz="1200" baseline="0" dirty="0" smtClean="0"/>
              <a:t>--shelters, e.g., A Place Called Home = Supporting Foster Youth in Transition to Adulthood (mentors)</a:t>
            </a:r>
          </a:p>
          <a:p>
            <a:r>
              <a:rPr lang="en-US" sz="1200" baseline="0" dirty="0" smtClean="0"/>
              <a:t>--SCHOOLS = </a:t>
            </a:r>
          </a:p>
          <a:p>
            <a:r>
              <a:rPr lang="en-US" sz="1200" baseline="0" dirty="0" smtClean="0"/>
              <a:t>JEP Complementary Programs:</a:t>
            </a:r>
          </a:p>
          <a:p>
            <a:r>
              <a:rPr lang="en-US" sz="1200" baseline="0" dirty="0" smtClean="0"/>
              <a:t>-</a:t>
            </a:r>
            <a:r>
              <a:rPr lang="en-US" sz="1200" baseline="0" dirty="0" err="1" smtClean="0"/>
              <a:t>ReadersPlus</a:t>
            </a:r>
            <a:r>
              <a:rPr lang="en-US" sz="1200" baseline="0" dirty="0" smtClean="0"/>
              <a:t> (reading books aides)</a:t>
            </a:r>
          </a:p>
          <a:p>
            <a:r>
              <a:rPr lang="en-US" sz="1200" baseline="0" dirty="0" smtClean="0"/>
              <a:t>-Math Mentors (math mentors), </a:t>
            </a:r>
          </a:p>
          <a:p>
            <a:r>
              <a:rPr lang="en-US" sz="1200" baseline="0" dirty="0" smtClean="0"/>
              <a:t>-Young Scientists (science instructors), </a:t>
            </a:r>
          </a:p>
          <a:p>
            <a:r>
              <a:rPr lang="en-US" sz="1200" baseline="0" dirty="0" smtClean="0"/>
              <a:t>-Literacy Program (writing mentors),</a:t>
            </a:r>
          </a:p>
          <a:p>
            <a:r>
              <a:rPr lang="en-US" sz="1200" baseline="0" dirty="0" smtClean="0"/>
              <a:t>-Voluntary, self-organized after-school programs: </a:t>
            </a:r>
            <a:r>
              <a:rPr lang="en-US" sz="1200" baseline="0" dirty="0" err="1" smtClean="0"/>
              <a:t>WonderKids</a:t>
            </a:r>
            <a:r>
              <a:rPr lang="en-US" sz="1200" baseline="0" dirty="0" smtClean="0"/>
              <a:t>, Little </a:t>
            </a:r>
            <a:r>
              <a:rPr lang="en-US" sz="1200" baseline="0" dirty="0" err="1" smtClean="0"/>
              <a:t>Yoginis</a:t>
            </a: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JEP Regular Assignments: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-Teaching Assistants (help teacher with management of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-Mentors (assigned by teacher to work with specific kid or kids over semester)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*Special mentorship assignment: Project Read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-Mini-teams (grouped by PA with 1-5 classmates and tasked to teach weekly, 45-minute lessons to class of students, K-12)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*Special mini-team assignments – -pre-established curriculum/mission: Art Smart, IR Explore, Financial Literacy, Media Literacy, Art of Living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56514AE1-620D-3348-85EE-4A6EE0A242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Red = new S2013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Lesson </a:t>
            </a:r>
            <a:r>
              <a:rPr lang="en-US" sz="1200" dirty="0" smtClean="0"/>
              <a:t>planning -- Weekly</a:t>
            </a:r>
            <a:r>
              <a:rPr lang="en-US" sz="1200" baseline="0" dirty="0" smtClean="0"/>
              <a:t> lesson plan review:</a:t>
            </a:r>
            <a:r>
              <a:rPr lang="en-US" sz="1200" dirty="0" smtClean="0"/>
              <a:t> coordinate with mini-team peers (some experienced), get approval from PA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Second </a:t>
            </a:r>
            <a:r>
              <a:rPr lang="en-US" sz="1200" dirty="0" smtClean="0"/>
              <a:t>training</a:t>
            </a:r>
            <a:r>
              <a:rPr lang="en-US" sz="1200" baseline="0" dirty="0" smtClean="0"/>
              <a:t> = group discussion; </a:t>
            </a:r>
            <a:r>
              <a:rPr lang="en-US" sz="1200" dirty="0" err="1" smtClean="0"/>
              <a:t>bak</a:t>
            </a:r>
            <a:r>
              <a:rPr lang="en-US" sz="1200" dirty="0" smtClean="0"/>
              <a:t> </a:t>
            </a:r>
            <a:r>
              <a:rPr lang="en-US" sz="1200" dirty="0" smtClean="0"/>
              <a:t>= </a:t>
            </a:r>
            <a:r>
              <a:rPr lang="en-US" sz="1200" kern="1200" dirty="0" smtClean="0">
                <a:solidFill>
                  <a:schemeClr val="tx1"/>
                </a:solidFill>
                <a:latin typeface="+mn-lt"/>
                <a:ea typeface="+mn-ea"/>
                <a:cs typeface="+mn-cs"/>
              </a:rPr>
              <a:t>Effective (and Not-So-Effective) Lesson Plans;</a:t>
            </a:r>
            <a:r>
              <a:rPr lang="en-US" sz="1200" kern="1200" baseline="0" dirty="0" smtClean="0">
                <a:solidFill>
                  <a:schemeClr val="tx1"/>
                </a:solidFill>
                <a:latin typeface="+mn-lt"/>
                <a:ea typeface="+mn-ea"/>
                <a:cs typeface="+mn-cs"/>
              </a:rPr>
              <a:t> F2012 = </a:t>
            </a:r>
            <a:r>
              <a:rPr lang="en-US" sz="1200" b="1" kern="1200" dirty="0" smtClean="0">
                <a:solidFill>
                  <a:schemeClr val="tx1"/>
                </a:solidFill>
                <a:latin typeface="+mn-lt"/>
                <a:ea typeface="+mn-ea"/>
                <a:cs typeface="+mn-cs"/>
              </a:rPr>
              <a:t>What do students learn from mini-teams besides content? </a:t>
            </a:r>
            <a:endParaRPr lang="en-US" sz="1200" dirty="0" smtClean="0"/>
          </a:p>
          <a:p>
            <a:r>
              <a:rPr lang="en-US" dirty="0" smtClean="0"/>
              <a:t>Blackboard </a:t>
            </a:r>
            <a:r>
              <a:rPr lang="en-US" dirty="0" smtClean="0"/>
              <a:t>Discussion = online group discussion: </a:t>
            </a:r>
            <a:r>
              <a:rPr lang="en-US" dirty="0" smtClean="0"/>
              <a:t>F2012 = Service-learning requirement for GE</a:t>
            </a:r>
            <a:r>
              <a:rPr lang="en-US" baseline="0" dirty="0" smtClean="0"/>
              <a:t> </a:t>
            </a:r>
            <a:r>
              <a:rPr lang="en-US" baseline="0" dirty="0" smtClean="0"/>
              <a:t>courses? S2013 = Helpful resources for classroom management</a:t>
            </a:r>
          </a:p>
          <a:p>
            <a:r>
              <a:rPr lang="en-US" baseline="0" dirty="0" smtClean="0"/>
              <a:t>Evaluations by participating teacher and PA</a:t>
            </a:r>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-e.g., strategies</a:t>
            </a:r>
            <a:r>
              <a:rPr lang="en-US" baseline="0" dirty="0" smtClean="0"/>
              <a:t> for behavior management, how to keep students’ interest through facial expressions/gestures/pitch/intonation/walking around the room, teaching best practices, developmental appropriateness,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-JEP mini-team members </a:t>
            </a:r>
            <a:r>
              <a:rPr lang="en-US" baseline="0" dirty="0" smtClean="0"/>
              <a:t>keep coming back, local students enjoy JEP mini-team members’ visits, and host teachers invite them back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Drawing from: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JEP mini-team members’ reflective essays*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Observations from Program Assistants and host teachers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Laurel’s observations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
            </a:r>
            <a:br>
              <a:rPr lang="en-US" dirty="0" smtClean="0"/>
            </a:br>
            <a:r>
              <a:rPr lang="en-US" sz="1200" dirty="0" smtClean="0"/>
              <a:t>I felt that our lecture last Thursday was actually too long; some kids were losing focus. –Tiffany, 10/13/12</a:t>
            </a:r>
            <a:br>
              <a:rPr lang="en-US" sz="1200" dirty="0" smtClean="0"/>
            </a:br>
            <a:r>
              <a:rPr lang="en-US" sz="1200" dirty="0" smtClean="0"/>
              <a:t/>
            </a:r>
            <a:br>
              <a:rPr lang="en-US" sz="1200" dirty="0" smtClean="0"/>
            </a:br>
            <a:r>
              <a:rPr lang="en-US" sz="1200" dirty="0" smtClean="0"/>
              <a:t>Unfortunately when we started our earthquakes discussion, students tuned out because they did not get the answers they wanted quickly. –Justin, 10/28/12</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dirty="0" smtClean="0"/>
              <a:t>…We [mini-team instructors] quickly came to realize that the students talk amongst themselves when given the opportunity. If the students are not being productive it is easy to tell, so we need to stop it immediately and let them know that it is not okay for them to talk. </a:t>
            </a:r>
            <a:r>
              <a:rPr lang="en-US" sz="1200" b="1" dirty="0" smtClean="0"/>
              <a:t>Another indicator that students are not listening is that they zone out and stare off into space. </a:t>
            </a:r>
            <a:r>
              <a:rPr lang="en-US" sz="1200" dirty="0" smtClean="0"/>
              <a:t>This has been more difficult to deal with because they are technically not being disruptive. My goal in the second half of the course is to </a:t>
            </a:r>
            <a:r>
              <a:rPr lang="en-US" sz="1200" b="1" dirty="0" smtClean="0"/>
              <a:t>help stop this from happening and to find a way to engage these students who do not appear as interested in the material</a:t>
            </a:r>
            <a:r>
              <a:rPr lang="en-US" sz="1200" dirty="0" smtClean="0"/>
              <a:t>. –Catherine, 10/28/12</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-Often, JEP mini-team members are not completely present – they fail to notice their students’ non-verbal communication and/or respond to these expressions.</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The mini-team members fail to engage in give and take, do not creatively explore imaginary possibilities with their students, do go “off book” – they execute the lesson plans they constructed with their teammates and got approved by their PA.</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-Local students are not determining curricular foci – they have limited control over the work that they do in their class. The probability that their passions and interests and lived experiences are the subject of study is slim. As such, it is unlikely that space for students to meaningfully connect with their studies will open up. These occurrences are called “teachable moments” (</a:t>
            </a:r>
            <a:r>
              <a:rPr lang="en-US" baseline="0" dirty="0" err="1" smtClean="0"/>
              <a:t>Havighurst</a:t>
            </a:r>
            <a:r>
              <a:rPr lang="en-US" baseline="0" dirty="0" smtClean="0"/>
              <a:t>, 1952; </a:t>
            </a:r>
            <a:r>
              <a:rPr lang="en-US" baseline="0" dirty="0" err="1" smtClean="0"/>
              <a:t>Pacifici</a:t>
            </a:r>
            <a:r>
              <a:rPr lang="en-US" baseline="0" dirty="0" smtClean="0"/>
              <a:t> &amp; Garrison, 2004). Due to mini-team members’ teaching style, it is also unlikely that in the event of this space opening, the mini-team members will honor or leverage it, following the students’ lead and exploring the students’ passions.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problematic because s</a:t>
            </a:r>
            <a:r>
              <a:rPr lang="en-US" sz="1200" kern="1200" dirty="0" smtClean="0">
                <a:solidFill>
                  <a:schemeClr val="tx1"/>
                </a:solidFill>
                <a:latin typeface="+mn-lt"/>
                <a:ea typeface="+mn-ea"/>
                <a:cs typeface="+mn-cs"/>
              </a:rPr>
              <a:t>tudents better recall lessons that engage their emotions (</a:t>
            </a:r>
            <a:r>
              <a:rPr lang="en-US" sz="1200" kern="1200" dirty="0" err="1" smtClean="0">
                <a:solidFill>
                  <a:schemeClr val="tx1"/>
                </a:solidFill>
                <a:latin typeface="+mn-lt"/>
                <a:ea typeface="+mn-ea"/>
                <a:cs typeface="+mn-cs"/>
              </a:rPr>
              <a:t>Immordino</a:t>
            </a:r>
            <a:r>
              <a:rPr lang="en-US" sz="1200" kern="1200" dirty="0" smtClean="0">
                <a:solidFill>
                  <a:schemeClr val="tx1"/>
                </a:solidFill>
                <a:latin typeface="+mn-lt"/>
                <a:ea typeface="+mn-ea"/>
                <a:cs typeface="+mn-cs"/>
              </a:rPr>
              <a:t>-Yang &amp; </a:t>
            </a:r>
            <a:r>
              <a:rPr lang="en-US" sz="1200" kern="1200" dirty="0" err="1" smtClean="0">
                <a:solidFill>
                  <a:schemeClr val="tx1"/>
                </a:solidFill>
                <a:latin typeface="+mn-lt"/>
                <a:ea typeface="+mn-ea"/>
                <a:cs typeface="+mn-cs"/>
              </a:rPr>
              <a:t>Damasio</a:t>
            </a:r>
            <a:r>
              <a:rPr lang="en-US" sz="1200" kern="1200" dirty="0" smtClean="0">
                <a:solidFill>
                  <a:schemeClr val="tx1"/>
                </a:solidFill>
                <a:latin typeface="+mn-lt"/>
                <a:ea typeface="+mn-ea"/>
                <a:cs typeface="+mn-cs"/>
              </a:rPr>
              <a:t>, 2007; Meyer &amp; Turner, 2006) and strike them as relevant (Lave, 1996),</a:t>
            </a:r>
            <a:r>
              <a:rPr lang="en-US" sz="1200" kern="1200" baseline="0" dirty="0" smtClean="0">
                <a:solidFill>
                  <a:schemeClr val="tx1"/>
                </a:solidFill>
                <a:latin typeface="+mn-lt"/>
                <a:ea typeface="+mn-ea"/>
                <a:cs typeface="+mn-cs"/>
              </a:rPr>
              <a:t> and these learning experiences prove more transformative and than didactic lessons. Experientially, students and teachers tend to prefer these rich, rewarding experiences over struggles for attention and control.</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6514AE1-620D-3348-85EE-4A6EE0A2429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and 2 = theoretically inspired, equipping</a:t>
            </a:r>
            <a:r>
              <a:rPr lang="en-US" baseline="0" dirty="0" smtClean="0"/>
              <a:t> mini-team members to be equipped for requirements of “completely present” and “creatively exploring imaginary possibilities together” (</a:t>
            </a:r>
            <a:r>
              <a:rPr lang="en-US" baseline="0" dirty="0" err="1" smtClean="0"/>
              <a:t>Pacifici</a:t>
            </a:r>
            <a:r>
              <a:rPr lang="en-US" baseline="0" dirty="0" smtClean="0"/>
              <a:t> &amp; Garrison, 2004, </a:t>
            </a:r>
            <a:r>
              <a:rPr lang="en-US" baseline="0" dirty="0" err="1" smtClean="0"/>
              <a:t>p</a:t>
            </a:r>
            <a:r>
              <a:rPr lang="en-US" baseline="0" dirty="0" smtClean="0"/>
              <a:t>. 126)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 inspired by Laurel’s stint as a PA and first round of observations (6 observations during the week of 3/5-3/12). Realized that many of these mini-team members just need to know about basics, like creating visual aids, presenting with animation, learning kids’ names and calling on them by name,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 inspired by observation two days ago, on Tuesday, 4/9, when Ashley and Laurel observed a mini-team in which one mini-team member was a strong teacher but possibly inconsiderate fellow group member. </a:t>
            </a:r>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-surveyed</a:t>
            </a:r>
            <a:r>
              <a:rPr lang="en-US" baseline="0" dirty="0" smtClean="0"/>
              <a:t> JEP participants at beginning of F2012 regarding their ideas about whether being able to play is an ability and whether it can be taught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-surveyed JEP participants’ at beginning and end of F2012 regarding their evaluation of their own playfulness and comfort with making up as they go along, learning on their feet,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-surveyed JEP participants at beginning of S2013 regarding their awareness of and responses to non-verbal expressions of disengagement, low-moderate engagement, and high engagement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-will observe JEP mini-team members whose</a:t>
            </a:r>
            <a:r>
              <a:rPr lang="en-US" baseline="0" dirty="0" smtClean="0"/>
              <a:t> responses to S2013 pre-survey indicated that they were likely to notice, likely to respond, and interpreted such expressions thoughtfully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observations during the week of 4/8</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-Laurel and a Research Assistant go on each observation, one facing the students and noting their non-verbal (and verbal) expressions, the other facing the mini-team members and noting the mini-team member of interest’s style, as well as how she/how interacts with fellow mini-team members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Research Assistants will interview this individual and learn more about what went on early in the semester and continues to occur behind the scenes – are group members introverts or social loafers? Is this strong teacher loath to relinquish power, or other team members loath to call him on his domination? How can warning signs be heeded and respectful, productive conversations facilitated?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-observations</a:t>
            </a:r>
          </a:p>
          <a:p>
            <a:r>
              <a:rPr lang="en-US" sz="1200" kern="1200" dirty="0" smtClean="0">
                <a:solidFill>
                  <a:schemeClr val="tx1"/>
                </a:solidFill>
                <a:latin typeface="+mn-lt"/>
                <a:ea typeface="+mn-ea"/>
                <a:cs typeface="+mn-cs"/>
              </a:rPr>
              <a:t>-qualitative</a:t>
            </a:r>
            <a:r>
              <a:rPr lang="en-US" sz="1200" kern="1200" baseline="0" dirty="0" smtClean="0">
                <a:solidFill>
                  <a:schemeClr val="tx1"/>
                </a:solidFill>
                <a:latin typeface="+mn-lt"/>
                <a:ea typeface="+mn-ea"/>
                <a:cs typeface="+mn-cs"/>
              </a:rPr>
              <a:t> and quantitative contributions from S2013 pre-survey (and notions of play from F2012 survey)</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-Bb discussions (in which approximately</a:t>
            </a:r>
            <a:r>
              <a:rPr lang="en-US" sz="1200" kern="1200" baseline="0" dirty="0" smtClean="0">
                <a:solidFill>
                  <a:schemeClr val="tx1"/>
                </a:solidFill>
                <a:latin typeface="+mn-lt"/>
                <a:ea typeface="+mn-ea"/>
                <a:cs typeface="+mn-cs"/>
              </a:rPr>
              <a:t> 400 JEP mini-team members participated, 3/11-3/15)</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SUGGEST three (3) ideas that will help future mini-team members to address the issue of how to teach. This idea might be a tip, a strategy, a best practice, an activity (such as an icebreaker or wrap-up), etc. Consider whatever you believe will help to support students' comfort, relationships, comprehension, growth, recall, etc. Each suggestion must: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 Provide context -- how are mini-teams currently challenged? Tell about a specific struggle that they negotiate.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 Explain how this idea will meet the challenge that you detailed. How does it ease or eliminate a struggle that mini-teams currently negotiate?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After reviewing your peers’ suggestions, VOTE on (minimum 2, maximum 4) the best ideas. Each vote must: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 Identify the idea and its author.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 Justify why this suggestion is among the most important suggestions for enriching future mini-teams’ instruction.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*Note: At least one (1) of your nominations must be an idea submitted by someone else. In other words, you cannot solely nominate your own ideas.</a:t>
            </a:r>
          </a:p>
          <a:p>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-multimedia curriculum that addresses the areas</a:t>
            </a:r>
            <a:r>
              <a:rPr lang="en-US" sz="1200" baseline="0" dirty="0" smtClean="0">
                <a:solidFill>
                  <a:schemeClr val="tx1"/>
                </a:solidFill>
              </a:rPr>
              <a:t> of knowledge/skill we found/will find most vital: sensitivity to non-verbal communication, comfort with improvisation, knowledge of best practices, strategies for intra-group communication</a:t>
            </a:r>
            <a:endParaRPr lang="en-US" sz="1200" dirty="0" smtClean="0">
              <a:solidFill>
                <a:schemeClr val="tx1"/>
              </a:solidFill>
            </a:endParaRPr>
          </a:p>
          <a:p>
            <a:r>
              <a:rPr lang="en-US" dirty="0" smtClean="0"/>
              <a:t>-incorporating</a:t>
            </a:r>
            <a:r>
              <a:rPr lang="en-US" baseline="0" dirty="0" smtClean="0"/>
              <a:t> </a:t>
            </a:r>
            <a:r>
              <a:rPr lang="en-US" baseline="0" dirty="0" err="1" smtClean="0"/>
              <a:t>badging</a:t>
            </a:r>
            <a:r>
              <a:rPr lang="en-US" baseline="0" dirty="0" smtClean="0"/>
              <a:t> component as method for articulating goals, building community, promoting achievements, stoking motivation, expressing </a:t>
            </a:r>
            <a:r>
              <a:rPr lang="en-US" baseline="0" dirty="0" err="1" smtClean="0"/>
              <a:t>JEP’s</a:t>
            </a:r>
            <a:r>
              <a:rPr lang="en-US" baseline="0" dirty="0" smtClean="0"/>
              <a:t> values</a:t>
            </a:r>
            <a:endParaRPr lang="en-US" dirty="0" smtClean="0"/>
          </a:p>
          <a:p>
            <a:r>
              <a:rPr lang="en-US" dirty="0" smtClean="0"/>
              <a:t>-will</a:t>
            </a:r>
            <a:r>
              <a:rPr lang="en-US" baseline="0" dirty="0" smtClean="0"/>
              <a:t> use </a:t>
            </a:r>
            <a:r>
              <a:rPr lang="en-US" baseline="0" dirty="0" err="1" smtClean="0"/>
              <a:t>BadgeStack’s</a:t>
            </a:r>
            <a:r>
              <a:rPr lang="en-US" baseline="0" dirty="0" smtClean="0"/>
              <a:t> </a:t>
            </a:r>
            <a:r>
              <a:rPr lang="en-US" baseline="0" dirty="0" err="1" smtClean="0"/>
              <a:t>plugin</a:t>
            </a:r>
            <a:r>
              <a:rPr lang="en-US" baseline="0" dirty="0" smtClean="0"/>
              <a:t> or </a:t>
            </a:r>
            <a:r>
              <a:rPr lang="en-US" baseline="0" dirty="0" err="1" smtClean="0"/>
              <a:t>credly</a:t>
            </a:r>
            <a:r>
              <a:rPr lang="en-US" baseline="0" dirty="0" smtClean="0"/>
              <a:t> or p2pu.edu’s platforms – still evaluating</a:t>
            </a:r>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gn="l">
              <a:buFont typeface="+mj-lt"/>
              <a:buAutoNum type="arabicPeriod"/>
            </a:pPr>
            <a:r>
              <a:rPr lang="en-US" dirty="0" smtClean="0">
                <a:solidFill>
                  <a:srgbClr val="000000"/>
                </a:solidFill>
              </a:rPr>
              <a:t>Gather data</a:t>
            </a:r>
          </a:p>
          <a:p>
            <a:pPr marL="971550" lvl="1" indent="-514350" algn="l">
              <a:buFont typeface="Arial"/>
              <a:buChar char="•"/>
            </a:pPr>
            <a:r>
              <a:rPr lang="en-US" sz="2400" dirty="0" smtClean="0">
                <a:solidFill>
                  <a:srgbClr val="000000"/>
                </a:solidFill>
              </a:rPr>
              <a:t>Pre- and post-survey</a:t>
            </a:r>
          </a:p>
          <a:p>
            <a:pPr marL="971550" lvl="1" indent="-514350" algn="l">
              <a:buFont typeface="Arial"/>
              <a:buChar char="•"/>
            </a:pPr>
            <a:r>
              <a:rPr lang="en-US" sz="2400" dirty="0" smtClean="0">
                <a:solidFill>
                  <a:srgbClr val="000000"/>
                </a:solidFill>
              </a:rPr>
              <a:t>In-system data scraping</a:t>
            </a:r>
          </a:p>
          <a:p>
            <a:pPr marL="971550" lvl="1" indent="-514350" algn="l">
              <a:buFont typeface="Arial"/>
              <a:buChar char="•"/>
            </a:pPr>
            <a:r>
              <a:rPr lang="en-US" sz="2400" dirty="0" smtClean="0">
                <a:solidFill>
                  <a:srgbClr val="000000"/>
                </a:solidFill>
              </a:rPr>
              <a:t>PAR Observations, Interviews</a:t>
            </a:r>
          </a:p>
          <a:p>
            <a:pPr marL="971550" lvl="1" indent="-514350" algn="l">
              <a:buFont typeface="Arial"/>
              <a:buChar char="•"/>
            </a:pPr>
            <a:r>
              <a:rPr lang="en-US" sz="2400" dirty="0" smtClean="0">
                <a:solidFill>
                  <a:srgbClr val="000000"/>
                </a:solidFill>
              </a:rPr>
              <a:t>Bb discussion</a:t>
            </a:r>
          </a:p>
          <a:p>
            <a:pPr marL="971550" lvl="1" indent="-514350" algn="l">
              <a:buFont typeface="Arial"/>
              <a:buChar char="•"/>
            </a:pPr>
            <a:r>
              <a:rPr lang="en-US" sz="2400" dirty="0" smtClean="0">
                <a:solidFill>
                  <a:srgbClr val="000000"/>
                </a:solidFill>
              </a:rPr>
              <a:t>Dyad interviews with community students</a:t>
            </a:r>
            <a:r>
              <a:rPr lang="en-US" sz="2400" baseline="0" dirty="0" smtClean="0">
                <a:solidFill>
                  <a:srgbClr val="000000"/>
                </a:solidFill>
              </a:rPr>
              <a:t> regarding their experiences?</a:t>
            </a:r>
            <a:endParaRPr lang="en-US" sz="24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6514AE1-620D-3348-85EE-4A6EE0A2429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95F48C96-7B93-8043-A63B-95920CDF7597}" type="datetimeFigureOut">
              <a:rPr lang="en-US" smtClean="0"/>
              <a:pPr/>
              <a:t>4/9/13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3AB6ED5C-8F85-D04F-AA1B-8E81FCB3D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9" descr="a15.jpg"/>
          <p:cNvPicPr>
            <a:picLocks noChangeAspect="1"/>
          </p:cNvPicPr>
          <p:nvPr/>
        </p:nvPicPr>
        <p:blipFill>
          <a:blip r:embed="rId13"/>
          <a:srcRect r="27554"/>
          <a:stretch>
            <a:fillRect/>
          </a:stretch>
        </p:blipFill>
        <p:spPr bwMode="auto">
          <a:xfrm>
            <a:off x="6699250" y="3195638"/>
            <a:ext cx="2444750" cy="3665537"/>
          </a:xfrm>
          <a:prstGeom prst="rect">
            <a:avLst/>
          </a:prstGeom>
          <a:noFill/>
          <a:ln w="9525">
            <a:noFill/>
            <a:miter lim="800000"/>
            <a:headEnd/>
            <a:tailEnd/>
          </a:ln>
        </p:spPr>
      </p:pic>
      <p:pic>
        <p:nvPicPr>
          <p:cNvPr id="1027" name="Picture 6" descr="Annenberg_banner_12x3_m.tif"/>
          <p:cNvPicPr>
            <a:picLocks noChangeAspect="1"/>
          </p:cNvPicPr>
          <p:nvPr/>
        </p:nvPicPr>
        <p:blipFill>
          <a:blip r:embed="rId14"/>
          <a:srcRect l="11818" b="78517"/>
          <a:stretch>
            <a:fillRect/>
          </a:stretch>
        </p:blipFill>
        <p:spPr bwMode="auto">
          <a:xfrm>
            <a:off x="0" y="0"/>
            <a:ext cx="9144000" cy="557213"/>
          </a:xfrm>
          <a:prstGeom prst="rect">
            <a:avLst/>
          </a:prstGeom>
          <a:noFill/>
          <a:ln w="9525">
            <a:noFill/>
            <a:miter lim="800000"/>
            <a:headEnd/>
            <a:tailEnd/>
          </a:ln>
        </p:spPr>
      </p:pic>
      <p:pic>
        <p:nvPicPr>
          <p:cNvPr id="1028" name="Picture 9" descr="2L_201c.eps"/>
          <p:cNvPicPr>
            <a:picLocks noChangeAspect="1"/>
          </p:cNvPicPr>
          <p:nvPr/>
        </p:nvPicPr>
        <p:blipFill>
          <a:blip r:embed="rId15"/>
          <a:srcRect/>
          <a:stretch>
            <a:fillRect/>
          </a:stretch>
        </p:blipFill>
        <p:spPr bwMode="auto">
          <a:xfrm>
            <a:off x="6010275" y="111125"/>
            <a:ext cx="2849563" cy="358775"/>
          </a:xfrm>
          <a:prstGeom prst="rect">
            <a:avLst/>
          </a:prstGeom>
          <a:noFill/>
          <a:ln w="9525">
            <a:noFill/>
            <a:miter lim="800000"/>
            <a:headEnd/>
            <a:tailEnd/>
          </a:ln>
        </p:spPr>
      </p:pic>
      <p:sp>
        <p:nvSpPr>
          <p:cNvPr id="13" name="TextBox 12"/>
          <p:cNvSpPr txBox="1"/>
          <p:nvPr/>
        </p:nvSpPr>
        <p:spPr>
          <a:xfrm>
            <a:off x="6003925" y="6161088"/>
            <a:ext cx="2855913" cy="522287"/>
          </a:xfrm>
          <a:prstGeom prst="rect">
            <a:avLst/>
          </a:prstGeom>
          <a:noFill/>
        </p:spPr>
        <p:txBody>
          <a:bodyPr>
            <a:spAutoFit/>
          </a:bodyPr>
          <a:lstStyle/>
          <a:p>
            <a:pPr algn="r" fontAlgn="auto">
              <a:spcBef>
                <a:spcPts val="0"/>
              </a:spcBef>
              <a:spcAft>
                <a:spcPts val="0"/>
              </a:spcAft>
              <a:defRPr/>
            </a:pPr>
            <a:endParaRPr lang="en-US" sz="1400" dirty="0">
              <a:solidFill>
                <a:srgbClr val="9E1B32"/>
              </a:solidFill>
              <a:latin typeface="+mn-lt"/>
              <a:ea typeface="+mn-ea"/>
              <a:cs typeface="+mn-cs"/>
            </a:endParaRPr>
          </a:p>
          <a:p>
            <a:pPr algn="r" fontAlgn="auto">
              <a:spcBef>
                <a:spcPts val="0"/>
              </a:spcBef>
              <a:spcAft>
                <a:spcPts val="0"/>
              </a:spcAft>
              <a:defRPr/>
            </a:pPr>
            <a:r>
              <a:rPr lang="en-US" sz="1400" dirty="0" err="1">
                <a:solidFill>
                  <a:schemeClr val="tx1">
                    <a:lumMod val="50000"/>
                    <a:lumOff val="50000"/>
                  </a:schemeClr>
                </a:solidFill>
                <a:latin typeface="+mn-lt"/>
                <a:ea typeface="+mn-ea"/>
                <a:cs typeface="+mn-cs"/>
              </a:rPr>
              <a:t>annenberg</a:t>
            </a:r>
            <a:r>
              <a:rPr lang="en-US" sz="1400" dirty="0" err="1">
                <a:solidFill>
                  <a:srgbClr val="7F7F7F"/>
                </a:solidFill>
                <a:latin typeface="+mn-lt"/>
                <a:ea typeface="+mn-ea"/>
                <a:cs typeface="+mn-cs"/>
              </a:rPr>
              <a:t>.usc.edu</a:t>
            </a:r>
            <a:endParaRPr lang="en-US" sz="1400" dirty="0">
              <a:solidFill>
                <a:srgbClr val="7F7F7F"/>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felt@usc.edu" TargetMode="External"/><Relationship Id="rId3" Type="http://schemas.openxmlformats.org/officeDocument/2006/relationships/hyperlink" Target="http://www.laurelfel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64417"/>
            <a:ext cx="9144000" cy="1717295"/>
          </a:xfrm>
        </p:spPr>
        <p:txBody>
          <a:bodyPr/>
          <a:lstStyle/>
          <a:p>
            <a:r>
              <a:rPr lang="en-US" sz="4000" b="1" dirty="0" smtClean="0"/>
              <a:t>A Face is Worth a Thousand Word</a:t>
            </a:r>
            <a:r>
              <a:rPr lang="en-US" sz="4000" b="1" dirty="0" smtClean="0"/>
              <a:t>s: </a:t>
            </a:r>
            <a:r>
              <a:rPr lang="en-US" sz="1800" dirty="0" smtClean="0"/>
              <a:t/>
            </a:r>
            <a:br>
              <a:rPr lang="en-US" sz="1800" dirty="0" smtClean="0"/>
            </a:br>
            <a:r>
              <a:rPr lang="en-US" sz="3200" dirty="0" smtClean="0"/>
              <a:t>Investigating Volunteer Teachers’ </a:t>
            </a:r>
            <a:br>
              <a:rPr lang="en-US" sz="3200" dirty="0" smtClean="0"/>
            </a:br>
            <a:r>
              <a:rPr lang="en-US" sz="3200" dirty="0" smtClean="0"/>
              <a:t>Non-verbal Sensitivity in the Classroom</a:t>
            </a:r>
            <a:r>
              <a:rPr lang="en-US" sz="2000" dirty="0" smtClean="0"/>
              <a:t/>
            </a:r>
            <a:br>
              <a:rPr lang="en-US" sz="2000" dirty="0" smtClean="0"/>
            </a:br>
            <a:r>
              <a:rPr lang="en-US" sz="1800" b="1" dirty="0" smtClean="0"/>
              <a:t/>
            </a:r>
            <a:br>
              <a:rPr lang="en-US" sz="1800" b="1" dirty="0" smtClean="0"/>
            </a:br>
            <a:r>
              <a:rPr lang="en-US" sz="2000" dirty="0" smtClean="0"/>
              <a:t> </a:t>
            </a:r>
            <a:r>
              <a:rPr lang="en-US" sz="2000" dirty="0" smtClean="0"/>
              <a:t/>
            </a:r>
            <a:br>
              <a:rPr lang="en-US" sz="2000" dirty="0" smtClean="0"/>
            </a:br>
            <a:r>
              <a:rPr lang="en-US" sz="2000" b="1" dirty="0" smtClean="0"/>
              <a:t>Laurel J. Felt</a:t>
            </a:r>
            <a:r>
              <a:rPr lang="en-US" sz="1800" dirty="0" smtClean="0"/>
              <a:t/>
            </a:r>
            <a:br>
              <a:rPr lang="en-US" sz="1800" dirty="0" smtClean="0"/>
            </a:br>
            <a:r>
              <a:rPr lang="en-US" sz="1800" dirty="0" smtClean="0"/>
              <a:t>USC Annenberg </a:t>
            </a:r>
            <a:r>
              <a:rPr lang="en-US" sz="1800" dirty="0" smtClean="0"/>
              <a:t>School for Communication and Journalism</a:t>
            </a:r>
            <a:r>
              <a:rPr lang="en-US" sz="1800" dirty="0" smtClean="0"/>
              <a:t/>
            </a:r>
            <a:br>
              <a:rPr lang="en-US" sz="1800" dirty="0" smtClean="0"/>
            </a:br>
            <a:r>
              <a:rPr lang="en-US" sz="1800" dirty="0" smtClean="0"/>
              <a:t/>
            </a:r>
            <a:br>
              <a:rPr lang="en-US" sz="1800" dirty="0" smtClean="0"/>
            </a:br>
            <a:r>
              <a:rPr lang="en-US" sz="2000" b="1" dirty="0" smtClean="0"/>
              <a:t>Jodie </a:t>
            </a:r>
            <a:r>
              <a:rPr lang="en-US" sz="2000" b="1" dirty="0" err="1" smtClean="0"/>
              <a:t>Guller</a:t>
            </a:r>
            <a:r>
              <a:rPr lang="en-US" sz="1800" dirty="0" smtClean="0"/>
              <a:t/>
            </a:r>
            <a:br>
              <a:rPr lang="en-US" sz="1800" dirty="0" smtClean="0"/>
            </a:br>
            <a:r>
              <a:rPr lang="en-US" sz="1800" dirty="0" smtClean="0"/>
              <a:t>USC </a:t>
            </a:r>
            <a:r>
              <a:rPr lang="en-US" sz="1800" dirty="0" err="1" smtClean="0"/>
              <a:t>Dornsife</a:t>
            </a:r>
            <a:r>
              <a:rPr lang="en-US" sz="1800" dirty="0" smtClean="0"/>
              <a:t> College of Letters, Arts, and Sciences</a:t>
            </a:r>
            <a:br>
              <a:rPr lang="en-US" sz="1800" dirty="0" smtClean="0"/>
            </a:br>
            <a:r>
              <a:rPr lang="en-US" sz="1800" dirty="0" smtClean="0"/>
              <a:t/>
            </a:r>
            <a:br>
              <a:rPr lang="en-US" sz="1800" dirty="0" smtClean="0"/>
            </a:br>
            <a:r>
              <a:rPr lang="en-US" sz="2000" b="1" dirty="0" smtClean="0"/>
              <a:t>Ashley Harlow</a:t>
            </a:r>
            <a:r>
              <a:rPr lang="en-US" sz="1800" dirty="0" smtClean="0"/>
              <a:t/>
            </a:r>
            <a:br>
              <a:rPr lang="en-US" sz="1800" dirty="0" smtClean="0"/>
            </a:br>
            <a:r>
              <a:rPr lang="en-US" sz="1800" dirty="0" smtClean="0"/>
              <a:t>USC </a:t>
            </a:r>
            <a:r>
              <a:rPr lang="en-US" sz="1800" dirty="0" err="1" smtClean="0"/>
              <a:t>Dornsife</a:t>
            </a:r>
            <a:r>
              <a:rPr lang="en-US" sz="1800" dirty="0" smtClean="0"/>
              <a:t> College of Letters, Arts, and </a:t>
            </a:r>
            <a:r>
              <a:rPr lang="en-US" sz="1800" dirty="0" smtClean="0"/>
              <a:t>Sciences</a:t>
            </a:r>
            <a:br>
              <a:rPr lang="en-US" sz="1800" dirty="0" smtClean="0"/>
            </a:br>
            <a:r>
              <a:rPr lang="en-US" sz="1800" dirty="0" smtClean="0"/>
              <a:t/>
            </a:r>
            <a:br>
              <a:rPr lang="en-US" sz="1800" dirty="0" smtClean="0"/>
            </a:br>
            <a:r>
              <a:rPr lang="en-US" sz="2000" b="1" dirty="0" err="1" smtClean="0"/>
              <a:t>Shivika</a:t>
            </a:r>
            <a:r>
              <a:rPr lang="en-US" sz="2000" b="1" dirty="0" smtClean="0"/>
              <a:t> </a:t>
            </a:r>
            <a:r>
              <a:rPr lang="en-US" sz="2000" b="1" dirty="0" err="1" smtClean="0"/>
              <a:t>Poonglia</a:t>
            </a:r>
            <a:r>
              <a:rPr lang="en-US" sz="1800" dirty="0" smtClean="0"/>
              <a:t/>
            </a:r>
            <a:br>
              <a:rPr lang="en-US" sz="1800" dirty="0" smtClean="0"/>
            </a:br>
            <a:r>
              <a:rPr lang="en-US" sz="1800" dirty="0" smtClean="0"/>
              <a:t>USC Marshall School of Business</a:t>
            </a:r>
            <a:r>
              <a:rPr lang="en-US" sz="1800" dirty="0" smtClean="0"/>
              <a:t/>
            </a:r>
            <a:br>
              <a:rPr lang="en-US" sz="1800" dirty="0" smtClean="0"/>
            </a:br>
            <a:r>
              <a:rPr lang="en-US" sz="1800" dirty="0" smtClean="0"/>
              <a:t> </a:t>
            </a:r>
            <a:br>
              <a:rPr lang="en-US" sz="1800" dirty="0" smtClean="0"/>
            </a:br>
            <a:r>
              <a:rPr lang="en-US" sz="1800" dirty="0" smtClean="0"/>
              <a:t> </a:t>
            </a:r>
            <a:br>
              <a:rPr lang="en-US" sz="1800" dirty="0" smtClean="0"/>
            </a:br>
            <a:r>
              <a:rPr lang="en-US" sz="1800" dirty="0" smtClean="0"/>
              <a:t> </a:t>
            </a:r>
            <a:br>
              <a:rPr lang="en-US" sz="1800" dirty="0" smtClean="0"/>
            </a:br>
            <a:endParaRPr lang="en-US" sz="1800" dirty="0"/>
          </a:p>
        </p:txBody>
      </p:sp>
      <p:sp>
        <p:nvSpPr>
          <p:cNvPr id="3" name="Subtitle 2"/>
          <p:cNvSpPr>
            <a:spLocks noGrp="1"/>
          </p:cNvSpPr>
          <p:nvPr>
            <p:ph type="subTitle" idx="1"/>
          </p:nvPr>
        </p:nvSpPr>
        <p:spPr>
          <a:xfrm>
            <a:off x="5559561" y="6858000"/>
            <a:ext cx="6400800" cy="17526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PILOT</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478798" y="2456908"/>
            <a:ext cx="7979402" cy="1569660"/>
          </a:xfrm>
          <a:prstGeom prst="rect">
            <a:avLst/>
          </a:prstGeom>
          <a:noFill/>
        </p:spPr>
        <p:txBody>
          <a:bodyPr wrap="square" rtlCol="0">
            <a:spAutoFit/>
          </a:bodyPr>
          <a:lstStyle/>
          <a:p>
            <a:pPr algn="ctr"/>
            <a:r>
              <a:rPr lang="en-US" sz="9600" b="1" dirty="0" smtClean="0">
                <a:solidFill>
                  <a:srgbClr val="000090"/>
                </a:solidFill>
              </a:rPr>
              <a:t>FALL 2013</a:t>
            </a:r>
            <a:endParaRPr lang="en-US" sz="9600" b="1" dirty="0">
              <a:solidFill>
                <a:srgbClr val="00009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906" y="660400"/>
            <a:ext cx="8458200" cy="5534753"/>
          </a:xfrm>
        </p:spPr>
        <p:txBody>
          <a:bodyPr/>
          <a:lstStyle/>
          <a:p>
            <a:r>
              <a:rPr lang="en-US" b="1" dirty="0" smtClean="0"/>
              <a:t>POTENTIAL CONTRIBUTIONS</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331906" y="1533464"/>
            <a:ext cx="8458200" cy="5324536"/>
          </a:xfrm>
          <a:prstGeom prst="rect">
            <a:avLst/>
          </a:prstGeom>
          <a:noFill/>
        </p:spPr>
        <p:txBody>
          <a:bodyPr wrap="square" rtlCol="0">
            <a:spAutoFit/>
          </a:bodyPr>
          <a:lstStyle/>
          <a:p>
            <a:r>
              <a:rPr lang="en-US" sz="3600" dirty="0" smtClean="0"/>
              <a:t>Pedagogy and practice</a:t>
            </a:r>
          </a:p>
          <a:p>
            <a:pPr lvl="1">
              <a:buFont typeface="Arial"/>
              <a:buChar char="•"/>
            </a:pPr>
            <a:r>
              <a:rPr lang="en-US" sz="3200" dirty="0" smtClean="0"/>
              <a:t>	Non-verbal communication</a:t>
            </a:r>
          </a:p>
          <a:p>
            <a:pPr lvl="1">
              <a:buFont typeface="Arial"/>
              <a:buChar char="•"/>
            </a:pPr>
            <a:r>
              <a:rPr lang="en-US" sz="3200" dirty="0" smtClean="0"/>
              <a:t>  Group communication</a:t>
            </a:r>
          </a:p>
          <a:p>
            <a:pPr lvl="1">
              <a:buFont typeface="Arial"/>
              <a:buChar char="•"/>
            </a:pPr>
            <a:r>
              <a:rPr lang="en-US" sz="3200" dirty="0" smtClean="0"/>
              <a:t>  Service-learning</a:t>
            </a:r>
          </a:p>
          <a:p>
            <a:pPr lvl="1">
              <a:buFont typeface="Arial"/>
              <a:buChar char="•"/>
            </a:pPr>
            <a:r>
              <a:rPr lang="en-US" sz="3200" dirty="0" smtClean="0"/>
              <a:t>	Pre-service teacher training</a:t>
            </a:r>
          </a:p>
          <a:p>
            <a:pPr lvl="1">
              <a:buFont typeface="Arial"/>
              <a:buChar char="•"/>
            </a:pPr>
            <a:r>
              <a:rPr lang="en-US" sz="3200" dirty="0" smtClean="0"/>
              <a:t>	Social and emotional learning</a:t>
            </a:r>
          </a:p>
          <a:p>
            <a:endParaRPr lang="en-US" sz="3600" dirty="0" smtClean="0"/>
          </a:p>
          <a:p>
            <a:r>
              <a:rPr lang="en-US" sz="3600" dirty="0" smtClean="0"/>
              <a:t>Participatory Action Research</a:t>
            </a:r>
          </a:p>
          <a:p>
            <a:endParaRPr lang="en-US" sz="3600" dirty="0" smtClean="0"/>
          </a:p>
          <a:p>
            <a:r>
              <a:rPr lang="en-US" sz="3600" dirty="0" smtClean="0"/>
              <a:t>Digital Media &amp; Learning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71039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ACKNOWLEDGEMENTS</a:t>
            </a:r>
            <a:endParaRPr lang="en-US" dirty="0" smtClean="0"/>
          </a:p>
        </p:txBody>
      </p:sp>
      <p:sp>
        <p:nvSpPr>
          <p:cNvPr id="3" name="Content Placeholder 2"/>
          <p:cNvSpPr>
            <a:spLocks noGrp="1"/>
          </p:cNvSpPr>
          <p:nvPr>
            <p:ph idx="1"/>
          </p:nvPr>
        </p:nvSpPr>
        <p:spPr>
          <a:xfrm>
            <a:off x="457200" y="1600200"/>
            <a:ext cx="8229600" cy="5257800"/>
          </a:xfrm>
        </p:spPr>
        <p:txBody>
          <a:bodyPr numCol="2">
            <a:noAutofit/>
          </a:bodyPr>
          <a:lstStyle/>
          <a:p>
            <a:pPr>
              <a:defRPr/>
            </a:pPr>
            <a:r>
              <a:rPr lang="en-US" sz="2800" dirty="0" smtClean="0"/>
              <a:t>USC </a:t>
            </a:r>
            <a:r>
              <a:rPr lang="en-US" sz="2800" dirty="0" err="1" smtClean="0"/>
              <a:t>Dornsife</a:t>
            </a:r>
            <a:endParaRPr lang="en-US" sz="2800" dirty="0" smtClean="0"/>
          </a:p>
          <a:p>
            <a:pPr>
              <a:defRPr/>
            </a:pPr>
            <a:r>
              <a:rPr lang="en-US" sz="2800" dirty="0" smtClean="0"/>
              <a:t>USC Annenberg</a:t>
            </a:r>
          </a:p>
          <a:p>
            <a:pPr>
              <a:defRPr/>
            </a:pPr>
            <a:r>
              <a:rPr lang="en-US" sz="2800" dirty="0" smtClean="0"/>
              <a:t>Henry Jenkins</a:t>
            </a:r>
          </a:p>
          <a:p>
            <a:pPr>
              <a:defRPr/>
            </a:pPr>
            <a:r>
              <a:rPr lang="en-US" sz="2800" dirty="0" smtClean="0"/>
              <a:t>Lynn Miller</a:t>
            </a:r>
          </a:p>
          <a:p>
            <a:pPr>
              <a:defRPr/>
            </a:pPr>
            <a:r>
              <a:rPr lang="en-US" sz="2800" dirty="0" smtClean="0"/>
              <a:t>Virginia Kuhn </a:t>
            </a:r>
          </a:p>
          <a:p>
            <a:pPr>
              <a:defRPr/>
            </a:pPr>
            <a:r>
              <a:rPr lang="en-US" sz="2800" dirty="0" err="1" smtClean="0"/>
              <a:t>Brendesha</a:t>
            </a:r>
            <a:r>
              <a:rPr lang="en-US" sz="2800" dirty="0" smtClean="0"/>
              <a:t> </a:t>
            </a:r>
            <a:r>
              <a:rPr lang="en-US" sz="2800" dirty="0" err="1" smtClean="0"/>
              <a:t>Tynes</a:t>
            </a:r>
            <a:endParaRPr lang="en-US" sz="2800" dirty="0" smtClean="0"/>
          </a:p>
          <a:p>
            <a:pPr>
              <a:defRPr/>
            </a:pPr>
            <a:r>
              <a:rPr lang="en-US" sz="2800" dirty="0" smtClean="0"/>
              <a:t>Susan Harris</a:t>
            </a:r>
          </a:p>
          <a:p>
            <a:pPr>
              <a:defRPr/>
            </a:pPr>
            <a:r>
              <a:rPr lang="en-US" sz="2800" dirty="0" smtClean="0"/>
              <a:t>Jake Peters</a:t>
            </a:r>
          </a:p>
          <a:p>
            <a:pPr>
              <a:defRPr/>
            </a:pPr>
            <a:r>
              <a:rPr lang="en-US" sz="2800" dirty="0" smtClean="0"/>
              <a:t>Tammy Anderson</a:t>
            </a:r>
          </a:p>
          <a:p>
            <a:pPr>
              <a:defRPr/>
            </a:pPr>
            <a:r>
              <a:rPr lang="en-US" sz="2800" dirty="0" smtClean="0"/>
              <a:t>Christina </a:t>
            </a:r>
            <a:r>
              <a:rPr lang="en-US" sz="2800" dirty="0" err="1" smtClean="0"/>
              <a:t>Kozeany</a:t>
            </a:r>
            <a:endParaRPr lang="en-US" sz="2800" dirty="0" smtClean="0"/>
          </a:p>
          <a:p>
            <a:pPr>
              <a:defRPr/>
            </a:pPr>
            <a:r>
              <a:rPr lang="en-US" sz="2800" dirty="0" smtClean="0"/>
              <a:t>Brenda </a:t>
            </a:r>
            <a:r>
              <a:rPr lang="en-US" sz="2800" dirty="0" err="1" smtClean="0"/>
              <a:t>Pesante</a:t>
            </a:r>
            <a:endParaRPr lang="en-US" sz="2800" dirty="0" smtClean="0"/>
          </a:p>
          <a:p>
            <a:pPr>
              <a:defRPr/>
            </a:pPr>
            <a:r>
              <a:rPr lang="en-US" sz="2800" dirty="0" smtClean="0"/>
              <a:t>Emma </a:t>
            </a:r>
            <a:r>
              <a:rPr lang="en-US" sz="2800" dirty="0" err="1" smtClean="0"/>
              <a:t>Rendon</a:t>
            </a:r>
            <a:endParaRPr lang="en-US" sz="2800" dirty="0" smtClean="0"/>
          </a:p>
          <a:p>
            <a:pPr>
              <a:defRPr/>
            </a:pPr>
            <a:r>
              <a:rPr lang="en-US" sz="2800" dirty="0" smtClean="0"/>
              <a:t>Jacqueline Whitely</a:t>
            </a:r>
          </a:p>
          <a:p>
            <a:pPr>
              <a:defRPr/>
            </a:pPr>
            <a:r>
              <a:rPr lang="en-US" sz="2800" dirty="0" smtClean="0"/>
              <a:t>Alexander </a:t>
            </a:r>
            <a:r>
              <a:rPr lang="en-US" sz="2800" dirty="0" err="1" smtClean="0"/>
              <a:t>Fairman</a:t>
            </a:r>
            <a:endParaRPr lang="en-US" sz="2800" dirty="0" smtClean="0"/>
          </a:p>
          <a:p>
            <a:pPr>
              <a:defRPr/>
            </a:pPr>
            <a:r>
              <a:rPr lang="en-US" sz="2800" dirty="0" smtClean="0"/>
              <a:t>Sable Manson</a:t>
            </a:r>
          </a:p>
          <a:p>
            <a:pPr>
              <a:defRPr/>
            </a:pPr>
            <a:r>
              <a:rPr lang="en-US" sz="2800" dirty="0" err="1" smtClean="0"/>
              <a:t>Yujung</a:t>
            </a:r>
            <a:r>
              <a:rPr lang="en-US" sz="2800" dirty="0" smtClean="0"/>
              <a:t> Nam</a:t>
            </a:r>
          </a:p>
          <a:p>
            <a:pPr>
              <a:defRPr/>
            </a:pPr>
            <a:r>
              <a:rPr lang="en-US" sz="2800" dirty="0" smtClean="0"/>
              <a:t>Program Assistants</a:t>
            </a:r>
          </a:p>
          <a:p>
            <a:pPr>
              <a:defRPr/>
            </a:pPr>
            <a:r>
              <a:rPr lang="en-US" sz="2800" dirty="0" smtClean="0"/>
              <a:t>Host schools, teachers</a:t>
            </a:r>
          </a:p>
          <a:p>
            <a:pPr>
              <a:defRPr/>
            </a:pPr>
            <a:r>
              <a:rPr lang="en-US" sz="2800" dirty="0" smtClean="0"/>
              <a:t>Vicki Callahan</a:t>
            </a:r>
          </a:p>
          <a:p>
            <a:pPr>
              <a:defRPr/>
            </a:pPr>
            <a:r>
              <a:rPr lang="en-US" sz="2800" dirty="0" smtClean="0"/>
              <a:t>IML 420</a:t>
            </a:r>
          </a:p>
          <a:p>
            <a:pPr>
              <a:defRPr/>
            </a:pPr>
            <a:endParaRPr lang="en-US" sz="2800" dirty="0" smtClean="0"/>
          </a:p>
          <a:p>
            <a:pPr>
              <a:defRPr/>
            </a:pPr>
            <a:endParaRPr lang="en-US" sz="2800" dirty="0" smtClean="0"/>
          </a:p>
          <a:p>
            <a:pPr>
              <a:defRPr/>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030288" y="1887538"/>
            <a:ext cx="7242175" cy="3140075"/>
          </a:xfrm>
          <a:prstGeom prst="rect">
            <a:avLst/>
          </a:prstGeom>
          <a:noFill/>
          <a:ln w="9525">
            <a:noFill/>
            <a:miter lim="800000"/>
            <a:headEnd/>
            <a:tailEnd/>
          </a:ln>
        </p:spPr>
        <p:txBody>
          <a:bodyPr>
            <a:prstTxWarp prst="textNoShape">
              <a:avLst/>
            </a:prstTxWarp>
            <a:spAutoFit/>
          </a:bodyPr>
          <a:lstStyle/>
          <a:p>
            <a:pPr algn="ctr"/>
            <a:r>
              <a:rPr lang="en-US" sz="6600" b="1"/>
              <a:t>Laurel Felt</a:t>
            </a:r>
            <a:endParaRPr lang="en-US" sz="6600" b="1">
              <a:hlinkClick r:id="rId2"/>
            </a:endParaRPr>
          </a:p>
          <a:p>
            <a:pPr algn="ctr"/>
            <a:r>
              <a:rPr lang="en-US" sz="6600">
                <a:hlinkClick r:id="rId2"/>
              </a:rPr>
              <a:t>felt@usc.edu</a:t>
            </a:r>
            <a:r>
              <a:rPr lang="en-US" sz="6600"/>
              <a:t> </a:t>
            </a:r>
          </a:p>
          <a:p>
            <a:pPr algn="ctr"/>
            <a:r>
              <a:rPr lang="en-US" sz="6600">
                <a:hlinkClick r:id="rId3"/>
              </a:rPr>
              <a:t>www.laurelfelt.org</a:t>
            </a:r>
            <a:r>
              <a:rPr lang="en-US" sz="6600"/>
              <a:t>  </a:t>
            </a:r>
          </a:p>
        </p:txBody>
      </p:sp>
      <p:sp>
        <p:nvSpPr>
          <p:cNvPr id="38915" name="TextBox 2"/>
          <p:cNvSpPr txBox="1">
            <a:spLocks noChangeArrowheads="1"/>
          </p:cNvSpPr>
          <p:nvPr/>
        </p:nvSpPr>
        <p:spPr bwMode="auto">
          <a:xfrm>
            <a:off x="566738" y="5783263"/>
            <a:ext cx="6057900" cy="646112"/>
          </a:xfrm>
          <a:prstGeom prst="rect">
            <a:avLst/>
          </a:prstGeom>
          <a:noFill/>
          <a:ln w="9525">
            <a:noFill/>
            <a:miter lim="800000"/>
            <a:headEnd/>
            <a:tailEnd/>
          </a:ln>
        </p:spPr>
        <p:txBody>
          <a:bodyPr>
            <a:prstTxWarp prst="textNoShape">
              <a:avLst/>
            </a:prstTxWarp>
            <a:spAutoFit/>
          </a:bodyPr>
          <a:lstStyle/>
          <a:p>
            <a:r>
              <a:rPr lang="en-US" sz="360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9144000" cy="702681"/>
          </a:xfrm>
        </p:spPr>
        <p:txBody>
          <a:bodyPr/>
          <a:lstStyle/>
          <a:p>
            <a:r>
              <a:rPr lang="en-US" sz="3600" b="1" dirty="0" smtClean="0"/>
              <a:t>JOINT EDUCATIONAL PROJECT (JEP)</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4" name="Subtitle 3"/>
          <p:cNvSpPr>
            <a:spLocks noGrp="1"/>
          </p:cNvSpPr>
          <p:nvPr>
            <p:ph type="subTitle" idx="1"/>
          </p:nvPr>
        </p:nvSpPr>
        <p:spPr/>
        <p:txBody>
          <a:bodyPr/>
          <a:lstStyle/>
          <a:p>
            <a:endParaRPr lang="en-US" dirty="0"/>
          </a:p>
        </p:txBody>
      </p:sp>
      <p:pic>
        <p:nvPicPr>
          <p:cNvPr id="5" name="Picture 4" descr="JEP house logo.jpg"/>
          <p:cNvPicPr>
            <a:picLocks noChangeAspect="1"/>
          </p:cNvPicPr>
          <p:nvPr/>
        </p:nvPicPr>
        <p:blipFill>
          <a:blip r:embed="rId3"/>
          <a:stretch>
            <a:fillRect/>
          </a:stretch>
        </p:blipFill>
        <p:spPr>
          <a:xfrm>
            <a:off x="-182625" y="4522626"/>
            <a:ext cx="3409307" cy="2335373"/>
          </a:xfrm>
          <a:prstGeom prst="rect">
            <a:avLst/>
          </a:prstGeom>
        </p:spPr>
      </p:pic>
      <p:pic>
        <p:nvPicPr>
          <p:cNvPr id="6" name="Picture 5" descr="Screen shot 2013-04-09 at 1.34.28 PM.png"/>
          <p:cNvPicPr>
            <a:picLocks noChangeAspect="1"/>
          </p:cNvPicPr>
          <p:nvPr/>
        </p:nvPicPr>
        <p:blipFill>
          <a:blip r:embed="rId4"/>
          <a:srcRect l="862" t="5902" b="4426"/>
          <a:stretch>
            <a:fillRect/>
          </a:stretch>
        </p:blipFill>
        <p:spPr>
          <a:xfrm>
            <a:off x="2287089" y="1409444"/>
            <a:ext cx="6856910" cy="36247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MINI-TEAM</a:t>
            </a:r>
            <a:r>
              <a:rPr lang="en-US" b="1" dirty="0" smtClean="0"/>
              <a:t> PROGRAM</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394358" y="1641893"/>
            <a:ext cx="8458200" cy="5170646"/>
          </a:xfrm>
          <a:prstGeom prst="rect">
            <a:avLst/>
          </a:prstGeom>
          <a:noFill/>
        </p:spPr>
        <p:txBody>
          <a:bodyPr wrap="square" rtlCol="0">
            <a:spAutoFit/>
          </a:bodyPr>
          <a:lstStyle/>
          <a:p>
            <a:pPr>
              <a:buFont typeface="Arial"/>
              <a:buChar char="•"/>
            </a:pPr>
            <a:r>
              <a:rPr lang="en-US" sz="3000" dirty="0" smtClean="0"/>
              <a:t>JEP logistics training (e.g., attendance)</a:t>
            </a:r>
          </a:p>
          <a:p>
            <a:pPr>
              <a:buFont typeface="Arial"/>
              <a:buChar char="•"/>
            </a:pPr>
            <a:r>
              <a:rPr lang="en-US" sz="3000" dirty="0" smtClean="0">
                <a:solidFill>
                  <a:srgbClr val="FF0000"/>
                </a:solidFill>
              </a:rPr>
              <a:t>Mini-teams observe host classrooms</a:t>
            </a:r>
          </a:p>
          <a:p>
            <a:pPr>
              <a:buFont typeface="Arial"/>
              <a:buChar char="•"/>
            </a:pPr>
            <a:r>
              <a:rPr lang="en-US" sz="3000" dirty="0" smtClean="0"/>
              <a:t>First l</a:t>
            </a:r>
            <a:r>
              <a:rPr lang="en-US" sz="3000" dirty="0" smtClean="0"/>
              <a:t>esson planning + </a:t>
            </a:r>
            <a:r>
              <a:rPr lang="en-US" sz="3000" dirty="0" smtClean="0">
                <a:solidFill>
                  <a:srgbClr val="FF0000"/>
                </a:solidFill>
              </a:rPr>
              <a:t>run-thru of first lesson</a:t>
            </a:r>
          </a:p>
          <a:p>
            <a:pPr>
              <a:buFont typeface="Arial"/>
              <a:buChar char="•"/>
            </a:pPr>
            <a:r>
              <a:rPr lang="en-US" sz="3000" dirty="0" smtClean="0"/>
              <a:t>Reflective </a:t>
            </a:r>
            <a:r>
              <a:rPr lang="en-US" sz="3000" dirty="0" smtClean="0"/>
              <a:t>essays</a:t>
            </a:r>
          </a:p>
          <a:p>
            <a:pPr>
              <a:buFont typeface="Arial"/>
              <a:buChar char="•"/>
            </a:pPr>
            <a:r>
              <a:rPr lang="en-US" sz="3000" dirty="0" smtClean="0"/>
              <a:t>Weekly planning by mini-team, approval by PA</a:t>
            </a:r>
            <a:endParaRPr lang="en-US" sz="3000" dirty="0" smtClean="0"/>
          </a:p>
          <a:p>
            <a:pPr>
              <a:buFont typeface="Arial"/>
              <a:buChar char="•"/>
            </a:pPr>
            <a:r>
              <a:rPr lang="en-US" sz="3000" dirty="0" smtClean="0"/>
              <a:t>Observations by PA &amp; host teacher</a:t>
            </a:r>
            <a:endParaRPr lang="en-US" sz="3000" dirty="0" smtClean="0"/>
          </a:p>
          <a:p>
            <a:pPr>
              <a:buFont typeface="Arial"/>
              <a:buChar char="•"/>
            </a:pPr>
            <a:r>
              <a:rPr lang="en-US" sz="3000" dirty="0" smtClean="0"/>
              <a:t>Second</a:t>
            </a:r>
            <a:r>
              <a:rPr lang="en-US" sz="3000" dirty="0" smtClean="0"/>
              <a:t> training</a:t>
            </a:r>
            <a:endParaRPr lang="en-US" sz="3000" dirty="0" smtClean="0"/>
          </a:p>
          <a:p>
            <a:pPr>
              <a:buFont typeface="Arial"/>
              <a:buChar char="•"/>
            </a:pPr>
            <a:r>
              <a:rPr lang="en-US" sz="3000" dirty="0" smtClean="0"/>
              <a:t>Blackboard </a:t>
            </a:r>
            <a:r>
              <a:rPr lang="en-US" sz="3000" dirty="0" smtClean="0"/>
              <a:t>discussion</a:t>
            </a:r>
          </a:p>
          <a:p>
            <a:pPr>
              <a:buFont typeface="Arial"/>
              <a:buChar char="•"/>
            </a:pPr>
            <a:r>
              <a:rPr lang="en-US" sz="3000" dirty="0" smtClean="0"/>
              <a:t>Evaluating Student Learning</a:t>
            </a:r>
            <a:endParaRPr lang="en-US" sz="3000" dirty="0" smtClean="0"/>
          </a:p>
          <a:p>
            <a:pPr>
              <a:buFont typeface="Arial"/>
              <a:buChar char="•"/>
            </a:pPr>
            <a:r>
              <a:rPr lang="en-US" sz="3000" dirty="0" smtClean="0"/>
              <a:t>Performance e</a:t>
            </a:r>
            <a:r>
              <a:rPr lang="en-US" sz="3000" dirty="0" smtClean="0"/>
              <a:t>valuations by PA &amp; host teacher</a:t>
            </a:r>
          </a:p>
          <a:p>
            <a:r>
              <a:rPr lang="en-US" sz="3000" dirty="0" smtClean="0"/>
              <a:t>	</a:t>
            </a:r>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PROBLEM</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456812" y="1641892"/>
            <a:ext cx="8161553" cy="4154983"/>
          </a:xfrm>
          <a:prstGeom prst="rect">
            <a:avLst/>
          </a:prstGeom>
          <a:noFill/>
        </p:spPr>
        <p:txBody>
          <a:bodyPr wrap="square" rtlCol="0">
            <a:spAutoFit/>
          </a:bodyPr>
          <a:lstStyle/>
          <a:p>
            <a:pPr algn="ctr"/>
            <a:r>
              <a:rPr lang="en-US" sz="8800" b="1" i="1" dirty="0" smtClean="0">
                <a:effectLst>
                  <a:outerShdw blurRad="50800" dist="38100" dir="2700000" algn="tl" rotWithShape="0">
                    <a:srgbClr val="000000">
                      <a:alpha val="43000"/>
                    </a:srgbClr>
                  </a:outerShdw>
                </a:effectLst>
              </a:rPr>
              <a:t>Never Teach</a:t>
            </a:r>
            <a:endParaRPr lang="en-US" sz="8800" b="1" i="1" dirty="0" smtClean="0">
              <a:effectLst>
                <a:outerShdw blurRad="50800" dist="38100" dir="2700000" algn="tl" rotWithShape="0">
                  <a:srgbClr val="000000">
                    <a:alpha val="43000"/>
                  </a:srgbClr>
                </a:outerShdw>
              </a:effectLst>
            </a:endParaRPr>
          </a:p>
          <a:p>
            <a:pPr algn="ctr"/>
            <a:r>
              <a:rPr lang="en-US" sz="8800" b="1" i="1" u="sng" dirty="0" smtClean="0">
                <a:effectLst>
                  <a:outerShdw blurRad="50800" dist="38100" dir="2700000" algn="tl" rotWithShape="0">
                    <a:srgbClr val="000000">
                      <a:alpha val="43000"/>
                    </a:srgbClr>
                  </a:outerShdw>
                </a:effectLst>
              </a:rPr>
              <a:t>How</a:t>
            </a:r>
            <a:r>
              <a:rPr lang="en-US" sz="8800" b="1" i="1" dirty="0" smtClean="0">
                <a:effectLst>
                  <a:outerShdw blurRad="50800" dist="38100" dir="2700000" algn="tl" rotWithShape="0">
                    <a:srgbClr val="000000">
                      <a:alpha val="43000"/>
                    </a:srgbClr>
                  </a:outerShdw>
                </a:effectLst>
              </a:rPr>
              <a:t> </a:t>
            </a:r>
          </a:p>
          <a:p>
            <a:pPr algn="ctr"/>
            <a:r>
              <a:rPr lang="en-US" sz="8800" b="1" i="1" dirty="0" smtClean="0">
                <a:effectLst>
                  <a:outerShdw blurRad="50800" dist="38100" dir="2700000" algn="tl" rotWithShape="0">
                    <a:srgbClr val="000000">
                      <a:alpha val="43000"/>
                    </a:srgbClr>
                  </a:outerShdw>
                </a:effectLst>
              </a:rPr>
              <a:t>to Teach</a:t>
            </a:r>
            <a:endParaRPr lang="en-US" sz="8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   IMPLICAT</a:t>
            </a:r>
            <a:r>
              <a:rPr lang="en-US" b="1" dirty="0" smtClean="0"/>
              <a:t>IONS</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pic>
        <p:nvPicPr>
          <p:cNvPr id="6" name="Picture 5" descr="responsive classroom.png"/>
          <p:cNvPicPr>
            <a:picLocks noChangeAspect="1"/>
          </p:cNvPicPr>
          <p:nvPr/>
        </p:nvPicPr>
        <p:blipFill>
          <a:blip r:embed="rId3"/>
          <a:srcRect l="7200" t="14400" r="9600" b="14400"/>
          <a:stretch>
            <a:fillRect/>
          </a:stretch>
        </p:blipFill>
        <p:spPr>
          <a:xfrm>
            <a:off x="4811427" y="1427709"/>
            <a:ext cx="4000662" cy="2282429"/>
          </a:xfrm>
          <a:prstGeom prst="rect">
            <a:avLst/>
          </a:prstGeom>
        </p:spPr>
      </p:pic>
      <p:pic>
        <p:nvPicPr>
          <p:cNvPr id="8" name="Picture 7" descr="teacher lecturing.jpg"/>
          <p:cNvPicPr>
            <a:picLocks noChangeAspect="1"/>
          </p:cNvPicPr>
          <p:nvPr/>
        </p:nvPicPr>
        <p:blipFill>
          <a:blip r:embed="rId4"/>
          <a:srcRect l="20000" t="13333" b="13333"/>
          <a:stretch>
            <a:fillRect/>
          </a:stretch>
        </p:blipFill>
        <p:spPr>
          <a:xfrm>
            <a:off x="249804" y="929308"/>
            <a:ext cx="1991188" cy="2737886"/>
          </a:xfrm>
          <a:prstGeom prst="rect">
            <a:avLst/>
          </a:prstGeom>
        </p:spPr>
      </p:pic>
      <p:sp>
        <p:nvSpPr>
          <p:cNvPr id="10" name="TextBox 9"/>
          <p:cNvSpPr txBox="1"/>
          <p:nvPr/>
        </p:nvSpPr>
        <p:spPr>
          <a:xfrm>
            <a:off x="-832691" y="3708836"/>
            <a:ext cx="4146940" cy="461665"/>
          </a:xfrm>
          <a:prstGeom prst="rect">
            <a:avLst/>
          </a:prstGeom>
          <a:noFill/>
        </p:spPr>
        <p:txBody>
          <a:bodyPr wrap="square" rtlCol="0">
            <a:spAutoFit/>
          </a:bodyPr>
          <a:lstStyle/>
          <a:p>
            <a:pPr algn="ctr"/>
            <a:r>
              <a:rPr lang="en-US" sz="2400" b="1" dirty="0" smtClean="0"/>
              <a:t>More Talking TO</a:t>
            </a:r>
            <a:endParaRPr lang="en-US" sz="2400" b="1" dirty="0"/>
          </a:p>
        </p:txBody>
      </p:sp>
      <p:sp>
        <p:nvSpPr>
          <p:cNvPr id="11" name="Rectangle 10"/>
          <p:cNvSpPr/>
          <p:nvPr/>
        </p:nvSpPr>
        <p:spPr>
          <a:xfrm>
            <a:off x="5329881" y="3668496"/>
            <a:ext cx="2897999" cy="461665"/>
          </a:xfrm>
          <a:prstGeom prst="rect">
            <a:avLst/>
          </a:prstGeom>
        </p:spPr>
        <p:txBody>
          <a:bodyPr wrap="none">
            <a:spAutoFit/>
          </a:bodyPr>
          <a:lstStyle/>
          <a:p>
            <a:pPr algn="ctr"/>
            <a:r>
              <a:rPr lang="en-US" sz="2400" b="1" dirty="0" smtClean="0"/>
              <a:t>Less Talking WITH</a:t>
            </a:r>
            <a:endParaRPr lang="en-US" sz="2400" b="1" dirty="0"/>
          </a:p>
        </p:txBody>
      </p:sp>
      <p:pic>
        <p:nvPicPr>
          <p:cNvPr id="12" name="Picture 11" descr="students disengaged.jpg"/>
          <p:cNvPicPr>
            <a:picLocks noChangeAspect="1"/>
          </p:cNvPicPr>
          <p:nvPr/>
        </p:nvPicPr>
        <p:blipFill>
          <a:blip r:embed="rId5"/>
          <a:stretch>
            <a:fillRect/>
          </a:stretch>
        </p:blipFill>
        <p:spPr>
          <a:xfrm>
            <a:off x="456660" y="4212143"/>
            <a:ext cx="2833788" cy="2125341"/>
          </a:xfrm>
          <a:prstGeom prst="rect">
            <a:avLst/>
          </a:prstGeom>
        </p:spPr>
      </p:pic>
      <p:sp>
        <p:nvSpPr>
          <p:cNvPr id="13" name="Rectangle 12"/>
          <p:cNvSpPr/>
          <p:nvPr/>
        </p:nvSpPr>
        <p:spPr>
          <a:xfrm>
            <a:off x="493425" y="6379126"/>
            <a:ext cx="2743359" cy="461665"/>
          </a:xfrm>
          <a:prstGeom prst="rect">
            <a:avLst/>
          </a:prstGeom>
        </p:spPr>
        <p:txBody>
          <a:bodyPr wrap="none">
            <a:spAutoFit/>
          </a:bodyPr>
          <a:lstStyle/>
          <a:p>
            <a:pPr algn="ctr"/>
            <a:r>
              <a:rPr lang="en-US" sz="2400" b="1" dirty="0" smtClean="0"/>
              <a:t>More</a:t>
            </a:r>
            <a:r>
              <a:rPr lang="en-US" sz="2400" b="1" dirty="0" smtClean="0"/>
              <a:t> Tuning OUT</a:t>
            </a:r>
            <a:endParaRPr lang="en-US" sz="2400" b="1" dirty="0"/>
          </a:p>
        </p:txBody>
      </p:sp>
      <p:pic>
        <p:nvPicPr>
          <p:cNvPr id="14" name="Picture 13" descr="A-student-excited-about-her-character.jpg"/>
          <p:cNvPicPr>
            <a:picLocks noChangeAspect="1"/>
          </p:cNvPicPr>
          <p:nvPr/>
        </p:nvPicPr>
        <p:blipFill>
          <a:blip r:embed="rId6"/>
          <a:stretch>
            <a:fillRect/>
          </a:stretch>
        </p:blipFill>
        <p:spPr>
          <a:xfrm>
            <a:off x="4195733" y="4255087"/>
            <a:ext cx="2887212" cy="2165408"/>
          </a:xfrm>
          <a:prstGeom prst="rect">
            <a:avLst/>
          </a:prstGeom>
        </p:spPr>
      </p:pic>
      <p:sp>
        <p:nvSpPr>
          <p:cNvPr id="15" name="Rectangle 14"/>
          <p:cNvSpPr/>
          <p:nvPr/>
        </p:nvSpPr>
        <p:spPr>
          <a:xfrm>
            <a:off x="4466354" y="6420495"/>
            <a:ext cx="2367655" cy="461665"/>
          </a:xfrm>
          <a:prstGeom prst="rect">
            <a:avLst/>
          </a:prstGeom>
        </p:spPr>
        <p:txBody>
          <a:bodyPr wrap="none">
            <a:spAutoFit/>
          </a:bodyPr>
          <a:lstStyle/>
          <a:p>
            <a:pPr algn="ctr"/>
            <a:r>
              <a:rPr lang="en-US" sz="2400" b="1" dirty="0" smtClean="0"/>
              <a:t>Less Tuning IN</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 INTERVENTION</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1" y="1641893"/>
            <a:ext cx="9144000" cy="5262979"/>
          </a:xfrm>
          <a:prstGeom prst="rect">
            <a:avLst/>
          </a:prstGeom>
          <a:noFill/>
        </p:spPr>
        <p:txBody>
          <a:bodyPr wrap="square" rtlCol="0">
            <a:spAutoFit/>
          </a:bodyPr>
          <a:lstStyle/>
          <a:p>
            <a:pPr marL="914400" indent="-914400"/>
            <a:r>
              <a:rPr lang="en-US" sz="4800" u="sng" dirty="0" smtClean="0">
                <a:effectLst>
                  <a:outerShdw blurRad="50800" dist="38100" dir="2700000" algn="tl" rotWithShape="0">
                    <a:srgbClr val="000000">
                      <a:alpha val="43000"/>
                    </a:srgbClr>
                  </a:outerShdw>
                </a:effectLst>
              </a:rPr>
              <a:t>Online curriculum facilitating</a:t>
            </a:r>
            <a:r>
              <a:rPr lang="en-US" sz="4800" dirty="0" smtClean="0">
                <a:effectLst>
                  <a:outerShdw blurRad="50800" dist="38100" dir="2700000" algn="tl" rotWithShape="0">
                    <a:srgbClr val="000000">
                      <a:alpha val="43000"/>
                    </a:srgbClr>
                  </a:outerShdw>
                </a:effectLst>
              </a:rPr>
              <a:t>:</a:t>
            </a:r>
          </a:p>
          <a:p>
            <a:pPr marL="914400" indent="-914400">
              <a:buAutoNum type="arabicPeriod"/>
            </a:pPr>
            <a:r>
              <a:rPr lang="en-US" sz="4800" dirty="0" smtClean="0">
                <a:effectLst>
                  <a:outerShdw blurRad="50800" dist="38100" dir="2700000" algn="tl" rotWithShape="0">
                    <a:srgbClr val="000000">
                      <a:alpha val="43000"/>
                    </a:srgbClr>
                  </a:outerShdw>
                </a:effectLst>
              </a:rPr>
              <a:t>Sensitivity to non-verbal communication</a:t>
            </a:r>
          </a:p>
          <a:p>
            <a:pPr marL="742950" indent="-742950">
              <a:buAutoNum type="arabicPeriod"/>
            </a:pPr>
            <a:r>
              <a:rPr lang="en-US" sz="4800" dirty="0" smtClean="0">
                <a:effectLst>
                  <a:outerShdw blurRad="50800" dist="38100" dir="2700000" algn="tl" rotWithShape="0">
                    <a:srgbClr val="000000">
                      <a:alpha val="43000"/>
                    </a:srgbClr>
                  </a:outerShdw>
                </a:effectLst>
              </a:rPr>
              <a:t>Comfort with improvisation</a:t>
            </a:r>
          </a:p>
          <a:p>
            <a:pPr marL="742950" indent="-742950">
              <a:buAutoNum type="arabicPeriod"/>
            </a:pPr>
            <a:r>
              <a:rPr lang="en-US" sz="4800" dirty="0" smtClean="0">
                <a:solidFill>
                  <a:srgbClr val="FF0000"/>
                </a:solidFill>
                <a:effectLst>
                  <a:outerShdw blurRad="50800" dist="38100" dir="2700000" algn="tl" rotWithShape="0">
                    <a:srgbClr val="000000">
                      <a:alpha val="43000"/>
                    </a:srgbClr>
                  </a:outerShdw>
                </a:effectLst>
              </a:rPr>
              <a:t>Knowledge of best practices</a:t>
            </a:r>
          </a:p>
          <a:p>
            <a:pPr marL="742950" indent="-742950">
              <a:buAutoNum type="arabicPeriod"/>
            </a:pPr>
            <a:r>
              <a:rPr lang="en-US" sz="4800" i="1" dirty="0" smtClean="0">
                <a:solidFill>
                  <a:srgbClr val="FF0000"/>
                </a:solidFill>
                <a:effectLst>
                  <a:outerShdw blurRad="50800" dist="38100" dir="2700000" algn="tl" rotWithShape="0">
                    <a:srgbClr val="000000">
                      <a:alpha val="43000"/>
                    </a:srgbClr>
                  </a:outerShdw>
                </a:effectLst>
              </a:rPr>
              <a:t>Strategies for effective      intra-group communication</a:t>
            </a:r>
            <a:endParaRPr lang="en-US" sz="3600" i="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981493"/>
          </a:xfrm>
        </p:spPr>
        <p:txBody>
          <a:bodyPr/>
          <a:lstStyle/>
          <a:p>
            <a:r>
              <a:rPr lang="en-US" b="1" dirty="0" smtClean="0"/>
              <a:t>FORMATIVE RESEARCH</a:t>
            </a: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sp>
        <p:nvSpPr>
          <p:cNvPr id="4" name="TextBox 3"/>
          <p:cNvSpPr txBox="1"/>
          <p:nvPr/>
        </p:nvSpPr>
        <p:spPr>
          <a:xfrm>
            <a:off x="685800" y="1641893"/>
            <a:ext cx="7772400" cy="646331"/>
          </a:xfrm>
          <a:prstGeom prst="rect">
            <a:avLst/>
          </a:prstGeom>
          <a:noFill/>
        </p:spPr>
        <p:txBody>
          <a:bodyPr wrap="square" rtlCol="0">
            <a:spAutoFit/>
          </a:bodyPr>
          <a:lstStyle/>
          <a:p>
            <a:r>
              <a:rPr lang="en-US" sz="3600" dirty="0" smtClean="0"/>
              <a:t>	</a:t>
            </a:r>
            <a:endParaRPr lang="en-US" sz="3600" dirty="0"/>
          </a:p>
        </p:txBody>
      </p:sp>
      <p:pic>
        <p:nvPicPr>
          <p:cNvPr id="7" name="Picture 6" descr="observing teachers in the classroom.png"/>
          <p:cNvPicPr>
            <a:picLocks noChangeAspect="1"/>
          </p:cNvPicPr>
          <p:nvPr/>
        </p:nvPicPr>
        <p:blipFill>
          <a:blip r:embed="rId3"/>
          <a:stretch>
            <a:fillRect/>
          </a:stretch>
        </p:blipFill>
        <p:spPr>
          <a:xfrm>
            <a:off x="1039695" y="4814531"/>
            <a:ext cx="3062617" cy="2043469"/>
          </a:xfrm>
          <a:prstGeom prst="rect">
            <a:avLst/>
          </a:prstGeom>
        </p:spPr>
      </p:pic>
      <p:pic>
        <p:nvPicPr>
          <p:cNvPr id="8" name="Picture 7" descr="casualinterview.jpg"/>
          <p:cNvPicPr>
            <a:picLocks noChangeAspect="1"/>
          </p:cNvPicPr>
          <p:nvPr/>
        </p:nvPicPr>
        <p:blipFill>
          <a:blip r:embed="rId4"/>
          <a:stretch>
            <a:fillRect/>
          </a:stretch>
        </p:blipFill>
        <p:spPr>
          <a:xfrm>
            <a:off x="5532986" y="1678359"/>
            <a:ext cx="3311565" cy="4946650"/>
          </a:xfrm>
          <a:prstGeom prst="rect">
            <a:avLst/>
          </a:prstGeom>
        </p:spPr>
      </p:pic>
      <p:pic>
        <p:nvPicPr>
          <p:cNvPr id="9" name="Picture 8" descr="Screen shot 2013-04-09 at 7.12.20 PM.png"/>
          <p:cNvPicPr>
            <a:picLocks noChangeAspect="1"/>
          </p:cNvPicPr>
          <p:nvPr/>
        </p:nvPicPr>
        <p:blipFill>
          <a:blip r:embed="rId5"/>
          <a:srcRect l="6719" r="7838"/>
          <a:stretch>
            <a:fillRect/>
          </a:stretch>
        </p:blipFill>
        <p:spPr>
          <a:xfrm>
            <a:off x="116910" y="1912570"/>
            <a:ext cx="5193915" cy="21743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0400"/>
            <a:ext cx="8458200" cy="5534753"/>
          </a:xfrm>
        </p:spPr>
        <p:txBody>
          <a:bodyPr/>
          <a:lstStyle/>
          <a:p>
            <a:r>
              <a:rPr lang="en-US" b="1" dirty="0" smtClean="0"/>
              <a:t>ANALYZE</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pic>
        <p:nvPicPr>
          <p:cNvPr id="5" name="Picture 4" descr="content_analysis_graph_sm.gif"/>
          <p:cNvPicPr>
            <a:picLocks noChangeAspect="1"/>
          </p:cNvPicPr>
          <p:nvPr/>
        </p:nvPicPr>
        <p:blipFill>
          <a:blip r:embed="rId3"/>
          <a:stretch>
            <a:fillRect/>
          </a:stretch>
        </p:blipFill>
        <p:spPr>
          <a:xfrm>
            <a:off x="855895" y="1614729"/>
            <a:ext cx="7022910" cy="47053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770" y="660400"/>
            <a:ext cx="8458200" cy="5534753"/>
          </a:xfrm>
        </p:spPr>
        <p:txBody>
          <a:bodyPr/>
          <a:lstStyle/>
          <a:p>
            <a:r>
              <a:rPr lang="en-US" b="1" dirty="0" smtClean="0"/>
              <a:t>DESIGN</a:t>
            </a:r>
            <a:r>
              <a:rPr lang="en-US" dirty="0" smtClean="0"/>
              <a:t/>
            </a:r>
            <a:br>
              <a:rPr lang="en-US" dirty="0" smtClean="0"/>
            </a:br>
            <a:endParaRPr lang="en-US" sz="3200" dirty="0"/>
          </a:p>
        </p:txBody>
      </p:sp>
      <p:sp>
        <p:nvSpPr>
          <p:cNvPr id="3" name="Subtitle 2"/>
          <p:cNvSpPr>
            <a:spLocks noGrp="1"/>
          </p:cNvSpPr>
          <p:nvPr>
            <p:ph type="subTitle" idx="1"/>
          </p:nvPr>
        </p:nvSpPr>
        <p:spPr>
          <a:xfrm>
            <a:off x="4975992" y="6195153"/>
            <a:ext cx="6400800" cy="1752600"/>
          </a:xfrm>
        </p:spPr>
        <p:txBody>
          <a:bodyPr/>
          <a:lstStyle/>
          <a:p>
            <a:endParaRPr lang="en-US" dirty="0"/>
          </a:p>
        </p:txBody>
      </p:sp>
      <p:pic>
        <p:nvPicPr>
          <p:cNvPr id="5" name="Picture 4" descr="badges.jpg"/>
          <p:cNvPicPr>
            <a:picLocks noChangeAspect="1"/>
          </p:cNvPicPr>
          <p:nvPr/>
        </p:nvPicPr>
        <p:blipFill>
          <a:blip r:embed="rId3"/>
          <a:stretch>
            <a:fillRect/>
          </a:stretch>
        </p:blipFill>
        <p:spPr>
          <a:xfrm>
            <a:off x="412770" y="1483453"/>
            <a:ext cx="7860608" cy="4711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nenberg template, yellow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Annenberg template, yellowish.ppt</Template>
  <TotalTime>2438</TotalTime>
  <Words>2142</Words>
  <Application>Microsoft Macintosh PowerPoint</Application>
  <PresentationFormat>On-screen Show (4:3)</PresentationFormat>
  <Paragraphs>164</Paragraphs>
  <Slides>13</Slides>
  <Notes>10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Annenberg template, yellowish</vt:lpstr>
      <vt:lpstr>A Face is Worth a Thousand Words:  Investigating Volunteer Teachers’  Non-verbal Sensitivity in the Classroom    Laurel J. Felt USC Annenberg School for Communication and Journalism  Jodie Guller USC Dornsife College of Letters, Arts, and Sciences  Ashley Harlow USC Dornsife College of Letters, Arts, and Sciences  Shivika Poonglia USC Marshall School of Business       </vt:lpstr>
      <vt:lpstr>JOINT EDUCATIONAL PROJECT (JEP)     </vt:lpstr>
      <vt:lpstr>MINI-TEAM PROGRAM </vt:lpstr>
      <vt:lpstr>PROBLEM </vt:lpstr>
      <vt:lpstr>   IMPLICATIONS </vt:lpstr>
      <vt:lpstr> INTERVENTION </vt:lpstr>
      <vt:lpstr>FORMATIVE RESEARCH</vt:lpstr>
      <vt:lpstr>ANALYZE </vt:lpstr>
      <vt:lpstr>DESIGN </vt:lpstr>
      <vt:lpstr>PILOT </vt:lpstr>
      <vt:lpstr>POTENTIAL CONTRIBUTIONS </vt:lpstr>
      <vt:lpstr>ACKNOWLEDGEMENTS</vt:lpstr>
      <vt:lpstr>Slide 13</vt:lpstr>
    </vt:vector>
  </TitlesOfParts>
  <Company>University of Southern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  Missing “teachable moments” – JEP participants’ failure to recognize when their students’ aren’t with them (due to lack of engagement or confusion) and/or JEP  failing to recognize when </dc:title>
  <dc:creator>Laurel Felt</dc:creator>
  <cp:lastModifiedBy>Laurel Felt</cp:lastModifiedBy>
  <cp:revision>40</cp:revision>
  <dcterms:created xsi:type="dcterms:W3CDTF">2013-04-09T17:18:29Z</dcterms:created>
  <dcterms:modified xsi:type="dcterms:W3CDTF">2013-04-10T18:02:08Z</dcterms:modified>
</cp:coreProperties>
</file>