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63"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803" autoAdjust="0"/>
  </p:normalViewPr>
  <p:slideViewPr>
    <p:cSldViewPr snapToGrid="0" snapToObjects="1">
      <p:cViewPr varScale="1">
        <p:scale>
          <a:sx n="57" d="100"/>
          <a:sy n="57" d="100"/>
        </p:scale>
        <p:origin x="-25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9D551-D7C4-B349-9410-0F0F48B7B5F9}" type="datetimeFigureOut">
              <a:rPr lang="en-US" smtClean="0"/>
              <a:pPr/>
              <a:t>6/18/13</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DF9796-B64C-3C48-A0EC-76FE07D7B5C6}" type="slidenum">
              <a:rPr lang="es-ES_tradnl" smtClean="0"/>
              <a:pPr/>
              <a:t>‹#›</a:t>
            </a:fld>
            <a:endParaRPr lang="es-ES_tradnl"/>
          </a:p>
        </p:txBody>
      </p:sp>
    </p:spTree>
    <p:extLst>
      <p:ext uri="{BB962C8B-B14F-4D97-AF65-F5344CB8AC3E}">
        <p14:creationId xmlns:p14="http://schemas.microsoft.com/office/powerpoint/2010/main" val="3767823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Speed</a:t>
            </a:r>
            <a:r>
              <a:rPr lang="es-ES_tradnl" baseline="0" dirty="0" smtClean="0"/>
              <a:t> </a:t>
            </a:r>
            <a:r>
              <a:rPr lang="es-ES_tradnl" baseline="0" dirty="0" err="1" smtClean="0"/>
              <a:t>networking</a:t>
            </a:r>
            <a:r>
              <a:rPr lang="es-ES_tradnl" baseline="0" dirty="0" smtClean="0"/>
              <a:t>? </a:t>
            </a:r>
            <a:r>
              <a:rPr lang="es-ES_tradnl" baseline="0" dirty="0" err="1" smtClean="0"/>
              <a:t>Why</a:t>
            </a:r>
            <a:r>
              <a:rPr lang="es-ES_tradnl" baseline="0" dirty="0" smtClean="0"/>
              <a:t> are </a:t>
            </a:r>
            <a:r>
              <a:rPr lang="es-ES_tradnl" baseline="0" dirty="0" err="1" smtClean="0"/>
              <a:t>you</a:t>
            </a:r>
            <a:r>
              <a:rPr lang="es-ES_tradnl" baseline="0" dirty="0" smtClean="0"/>
              <a:t> </a:t>
            </a:r>
            <a:r>
              <a:rPr lang="es-ES_tradnl" baseline="0" dirty="0" err="1" smtClean="0"/>
              <a:t>here</a:t>
            </a:r>
            <a:r>
              <a:rPr lang="es-ES_tradnl" baseline="0" dirty="0" smtClean="0"/>
              <a:t> </a:t>
            </a:r>
            <a:r>
              <a:rPr lang="es-ES_tradnl" baseline="0" dirty="0" err="1" smtClean="0"/>
              <a:t>today</a:t>
            </a:r>
            <a:r>
              <a:rPr lang="es-ES_tradnl" baseline="0" dirty="0" smtClean="0"/>
              <a:t>?</a:t>
            </a:r>
          </a:p>
          <a:p>
            <a:r>
              <a:rPr lang="es-ES_tradnl" baseline="0" dirty="0" smtClean="0"/>
              <a:t>And share </a:t>
            </a:r>
            <a:r>
              <a:rPr lang="es-ES_tradnl" baseline="0" dirty="0" err="1" smtClean="0"/>
              <a:t>out</a:t>
            </a:r>
            <a:r>
              <a:rPr lang="es-ES_tradnl" baseline="0" dirty="0" smtClean="0"/>
              <a:t> </a:t>
            </a:r>
            <a:r>
              <a:rPr lang="es-ES_tradnl" baseline="0" dirty="0" err="1" smtClean="0"/>
              <a:t>with</a:t>
            </a:r>
            <a:r>
              <a:rPr lang="es-ES_tradnl" baseline="0" dirty="0" smtClean="0"/>
              <a:t> </a:t>
            </a:r>
            <a:r>
              <a:rPr lang="es-ES_tradnl" baseline="0" dirty="0" err="1" smtClean="0"/>
              <a:t>us</a:t>
            </a:r>
            <a:r>
              <a:rPr lang="es-ES_tradnl" baseline="0" dirty="0" smtClean="0"/>
              <a:t> so </a:t>
            </a:r>
            <a:r>
              <a:rPr lang="es-ES_tradnl" baseline="0" dirty="0" err="1" smtClean="0"/>
              <a:t>we</a:t>
            </a:r>
            <a:r>
              <a:rPr lang="es-ES_tradnl" baseline="0" dirty="0" smtClean="0"/>
              <a:t> can </a:t>
            </a:r>
            <a:r>
              <a:rPr lang="es-ES_tradnl" baseline="0" dirty="0" err="1" smtClean="0"/>
              <a:t>orient</a:t>
            </a:r>
            <a:r>
              <a:rPr lang="es-ES_tradnl" baseline="0" dirty="0" smtClean="0"/>
              <a:t> </a:t>
            </a:r>
            <a:r>
              <a:rPr lang="es-ES_tradnl" baseline="0" dirty="0" err="1" smtClean="0"/>
              <a:t>our</a:t>
            </a:r>
            <a:r>
              <a:rPr lang="es-ES_tradnl" baseline="0" dirty="0" smtClean="0"/>
              <a:t> </a:t>
            </a:r>
            <a:r>
              <a:rPr lang="es-ES_tradnl" baseline="0" dirty="0" err="1" smtClean="0"/>
              <a:t>presentation</a:t>
            </a:r>
            <a:r>
              <a:rPr lang="es-ES_tradnl" baseline="0" dirty="0" smtClean="0"/>
              <a:t> </a:t>
            </a:r>
            <a:r>
              <a:rPr lang="es-ES_tradnl" baseline="0" dirty="0" err="1" smtClean="0"/>
              <a:t>accordingly</a:t>
            </a:r>
            <a:r>
              <a:rPr lang="es-ES_tradnl" baseline="0" dirty="0" smtClean="0"/>
              <a:t>—and </a:t>
            </a:r>
            <a:r>
              <a:rPr lang="es-ES_tradnl" baseline="0" dirty="0" err="1" smtClean="0"/>
              <a:t>this</a:t>
            </a:r>
            <a:r>
              <a:rPr lang="es-ES_tradnl" baseline="0" dirty="0" smtClean="0"/>
              <a:t> can be </a:t>
            </a:r>
            <a:r>
              <a:rPr lang="es-ES_tradnl" baseline="0" dirty="0" err="1" smtClean="0"/>
              <a:t>incorporated</a:t>
            </a:r>
            <a:r>
              <a:rPr lang="es-ES_tradnl" baseline="0" dirty="0" smtClean="0"/>
              <a:t> </a:t>
            </a:r>
            <a:r>
              <a:rPr lang="es-ES_tradnl" baseline="0" dirty="0" err="1" smtClean="0"/>
              <a:t>to</a:t>
            </a:r>
            <a:r>
              <a:rPr lang="es-ES_tradnl" baseline="0" dirty="0" smtClean="0"/>
              <a:t> </a:t>
            </a:r>
            <a:r>
              <a:rPr lang="es-ES_tradnl" baseline="0" dirty="0" err="1" smtClean="0"/>
              <a:t>your</a:t>
            </a:r>
            <a:r>
              <a:rPr lang="es-ES_tradnl" baseline="0" dirty="0" smtClean="0"/>
              <a:t> </a:t>
            </a:r>
            <a:r>
              <a:rPr lang="es-ES_tradnl" baseline="0" dirty="0" err="1" smtClean="0"/>
              <a:t>discussion</a:t>
            </a:r>
            <a:r>
              <a:rPr lang="es-ES_tradnl" baseline="0" dirty="0" smtClean="0"/>
              <a:t> </a:t>
            </a:r>
            <a:r>
              <a:rPr lang="es-ES_tradnl" baseline="0" dirty="0" err="1" smtClean="0"/>
              <a:t>about</a:t>
            </a:r>
            <a:r>
              <a:rPr lang="es-ES_tradnl" baseline="0" dirty="0" smtClean="0"/>
              <a:t> </a:t>
            </a:r>
            <a:r>
              <a:rPr lang="es-ES_tradnl" baseline="0" dirty="0" err="1" smtClean="0"/>
              <a:t>opening</a:t>
            </a:r>
            <a:r>
              <a:rPr lang="es-ES_tradnl" baseline="0" dirty="0" smtClean="0"/>
              <a:t> </a:t>
            </a:r>
            <a:r>
              <a:rPr lang="es-ES_tradnl" baseline="0" dirty="0" err="1" smtClean="0"/>
              <a:t>spaces</a:t>
            </a:r>
            <a:r>
              <a:rPr lang="es-ES_tradnl" baseline="0" dirty="0" smtClean="0"/>
              <a:t> </a:t>
            </a:r>
            <a:r>
              <a:rPr lang="es-ES_tradnl" baseline="0" dirty="0" err="1" smtClean="0"/>
              <a:t>for</a:t>
            </a:r>
            <a:r>
              <a:rPr lang="es-ES_tradnl" baseline="0" dirty="0" smtClean="0"/>
              <a:t> </a:t>
            </a:r>
            <a:r>
              <a:rPr lang="es-ES_tradnl" baseline="0" dirty="0" err="1" smtClean="0"/>
              <a:t>the</a:t>
            </a:r>
            <a:r>
              <a:rPr lang="es-ES_tradnl" baseline="0" dirty="0" smtClean="0"/>
              <a:t> </a:t>
            </a:r>
            <a:r>
              <a:rPr lang="es-ES_tradnl" baseline="0" dirty="0" err="1" smtClean="0"/>
              <a:t>unexpected</a:t>
            </a:r>
            <a:r>
              <a:rPr lang="es-ES_tradnl" baseline="0" dirty="0" smtClean="0"/>
              <a:t>, </a:t>
            </a:r>
            <a:r>
              <a:rPr lang="es-ES_tradnl" baseline="0" dirty="0" err="1" smtClean="0"/>
              <a:t>shared</a:t>
            </a:r>
            <a:r>
              <a:rPr lang="es-ES_tradnl" baseline="0" dirty="0" smtClean="0"/>
              <a:t> </a:t>
            </a:r>
            <a:r>
              <a:rPr lang="es-ES_tradnl" baseline="0" dirty="0" err="1" smtClean="0"/>
              <a:t>visions</a:t>
            </a:r>
            <a:r>
              <a:rPr lang="es-ES_tradnl" baseline="0" dirty="0" smtClean="0"/>
              <a:t>, etc. In case </a:t>
            </a:r>
            <a:r>
              <a:rPr lang="es-ES_tradnl" baseline="0" dirty="0" err="1" smtClean="0"/>
              <a:t>the</a:t>
            </a:r>
            <a:r>
              <a:rPr lang="es-ES_tradnl" baseline="0" dirty="0" smtClean="0"/>
              <a:t> 1-2-4 at </a:t>
            </a:r>
            <a:r>
              <a:rPr lang="es-ES_tradnl" baseline="0" dirty="0" err="1" smtClean="0"/>
              <a:t>the</a:t>
            </a:r>
            <a:r>
              <a:rPr lang="es-ES_tradnl" baseline="0" dirty="0" smtClean="0"/>
              <a:t> </a:t>
            </a:r>
            <a:r>
              <a:rPr lang="es-ES_tradnl" baseline="0" dirty="0" err="1" smtClean="0"/>
              <a:t>end</a:t>
            </a:r>
            <a:r>
              <a:rPr lang="es-ES_tradnl" baseline="0" dirty="0" smtClean="0"/>
              <a:t> </a:t>
            </a:r>
            <a:r>
              <a:rPr lang="es-ES_tradnl" baseline="0" dirty="0" err="1" smtClean="0"/>
              <a:t>does</a:t>
            </a:r>
            <a:r>
              <a:rPr lang="es-ES_tradnl" baseline="0" dirty="0" smtClean="0"/>
              <a:t> </a:t>
            </a:r>
            <a:r>
              <a:rPr lang="es-ES_tradnl" baseline="0" dirty="0" err="1" smtClean="0"/>
              <a:t>not</a:t>
            </a:r>
            <a:r>
              <a:rPr lang="es-ES_tradnl" baseline="0" dirty="0" smtClean="0"/>
              <a:t> pan </a:t>
            </a:r>
            <a:r>
              <a:rPr lang="es-ES_tradnl" baseline="0" dirty="0" err="1" smtClean="0"/>
              <a:t>out</a:t>
            </a:r>
            <a:r>
              <a:rPr lang="es-ES_tradnl" baseline="0" dirty="0" smtClean="0"/>
              <a:t> quite as </a:t>
            </a:r>
            <a:r>
              <a:rPr lang="es-ES_tradnl" baseline="0" dirty="0" err="1" smtClean="0"/>
              <a:t>well</a:t>
            </a:r>
            <a:r>
              <a:rPr lang="es-ES_tradnl" baseline="0" dirty="0" smtClean="0"/>
              <a:t> as </a:t>
            </a:r>
            <a:r>
              <a:rPr lang="es-ES_tradnl" baseline="0" dirty="0" err="1" smtClean="0"/>
              <a:t>we</a:t>
            </a:r>
            <a:r>
              <a:rPr lang="es-ES_tradnl" baseline="0" dirty="0" smtClean="0"/>
              <a:t> </a:t>
            </a:r>
            <a:r>
              <a:rPr lang="es-ES_tradnl" baseline="0" dirty="0" err="1" smtClean="0"/>
              <a:t>thought</a:t>
            </a:r>
            <a:r>
              <a:rPr lang="es-ES_tradnl" baseline="0" dirty="0" smtClean="0"/>
              <a:t>. </a:t>
            </a:r>
            <a:endParaRPr lang="es-ES_tradnl" dirty="0"/>
          </a:p>
        </p:txBody>
      </p:sp>
      <p:sp>
        <p:nvSpPr>
          <p:cNvPr id="4" name="Slide Number Placeholder 3"/>
          <p:cNvSpPr>
            <a:spLocks noGrp="1"/>
          </p:cNvSpPr>
          <p:nvPr>
            <p:ph type="sldNum" sz="quarter" idx="10"/>
          </p:nvPr>
        </p:nvSpPr>
        <p:spPr/>
        <p:txBody>
          <a:bodyPr/>
          <a:lstStyle/>
          <a:p>
            <a:fld id="{E2DF9796-B64C-3C48-A0EC-76FE07D7B5C6}" type="slidenum">
              <a:rPr lang="es-ES_tradnl" smtClean="0"/>
              <a:pPr/>
              <a:t>1</a:t>
            </a:fld>
            <a:endParaRPr lang="es-ES_tradnl"/>
          </a:p>
        </p:txBody>
      </p:sp>
    </p:spTree>
    <p:extLst>
      <p:ext uri="{BB962C8B-B14F-4D97-AF65-F5344CB8AC3E}">
        <p14:creationId xmlns:p14="http://schemas.microsoft.com/office/powerpoint/2010/main" val="329160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2009, group empowerment intervention</a:t>
            </a:r>
          </a:p>
          <a:p>
            <a:pPr eaLnBrk="1" hangingPunct="1">
              <a:spcBef>
                <a:spcPct val="0"/>
              </a:spcBef>
            </a:pPr>
            <a:r>
              <a:rPr lang="en-US" dirty="0" smtClean="0">
                <a:latin typeface="Calibri" charset="0"/>
                <a:ea typeface="ＭＳ Ｐゴシック" charset="0"/>
                <a:cs typeface="ＭＳ Ｐゴシック" charset="0"/>
              </a:rPr>
              <a:t>-As the assessment team walked for several </a:t>
            </a:r>
            <a:r>
              <a:rPr lang="en-US" dirty="0" err="1" smtClean="0">
                <a:latin typeface="Calibri" charset="0"/>
                <a:ea typeface="ＭＳ Ｐゴシック" charset="0"/>
                <a:cs typeface="ＭＳ Ｐゴシック" charset="0"/>
              </a:rPr>
              <a:t>kilomenters</a:t>
            </a:r>
            <a:r>
              <a:rPr lang="en-US" dirty="0" smtClean="0">
                <a:latin typeface="Calibri" charset="0"/>
                <a:ea typeface="ＭＳ Ｐゴシック" charset="0"/>
                <a:cs typeface="ＭＳ Ｐゴシック" charset="0"/>
              </a:rPr>
              <a:t> in the Ugandan bush to see the girls</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magnificent gardens lush with g-nuts (peanuts), </a:t>
            </a:r>
            <a:r>
              <a:rPr lang="en-US" dirty="0" err="1" smtClean="0">
                <a:latin typeface="Calibri" charset="0"/>
                <a:ea typeface="ＭＳ Ｐゴシック" charset="0"/>
                <a:cs typeface="ＭＳ Ｐゴシック" charset="0"/>
              </a:rPr>
              <a:t>sim</a:t>
            </a:r>
            <a:r>
              <a:rPr lang="en-US" dirty="0" smtClean="0">
                <a:latin typeface="Calibri" charset="0"/>
                <a:ea typeface="ＭＳ Ｐゴシック" charset="0"/>
                <a:cs typeface="ＭＳ Ｐゴシック" charset="0"/>
              </a:rPr>
              <a:t> </a:t>
            </a:r>
            <a:r>
              <a:rPr lang="en-US" dirty="0" err="1" smtClean="0">
                <a:latin typeface="Calibri" charset="0"/>
                <a:ea typeface="ＭＳ Ｐゴシック" charset="0"/>
                <a:cs typeface="ＭＳ Ｐゴシック" charset="0"/>
              </a:rPr>
              <a:t>sim</a:t>
            </a:r>
            <a:r>
              <a:rPr lang="en-US" dirty="0" smtClean="0">
                <a:latin typeface="Calibri" charset="0"/>
                <a:ea typeface="ＭＳ Ｐゴシック" charset="0"/>
                <a:cs typeface="ＭＳ Ｐゴシック" charset="0"/>
              </a:rPr>
              <a:t>, sunflowers, and more. Two members of the research team pointed out that, along the road, there were whole g-nuts on the ground. Jimmy, a member of the local Save the Children staff, offered a simple explanation: </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i="1" dirty="0" smtClean="0">
                <a:latin typeface="Calibri" charset="0"/>
                <a:ea typeface="ＭＳ Ｐゴシック" charset="0"/>
                <a:cs typeface="ＭＳ Ｐゴシック" charset="0"/>
              </a:rPr>
              <a:t>G-nuts on the ground are a sign of abundance. Before, people were so hungry that if there ever was a g-nut on the ground, it would be eaten immediately. Now you also see birds in the campsites. They eat food scraps and, before, they </a:t>
            </a:r>
            <a:r>
              <a:rPr lang="en-US" i="1" dirty="0" err="1" smtClean="0">
                <a:latin typeface="Calibri" charset="0"/>
                <a:ea typeface="ＭＳ Ｐゴシック" charset="0"/>
                <a:cs typeface="ＭＳ Ｐゴシック" charset="0"/>
              </a:rPr>
              <a:t>didn</a:t>
            </a:r>
            <a:r>
              <a:rPr lang="ja-JP" altLang="en-US" i="1" dirty="0" smtClean="0">
                <a:latin typeface="Calibri" charset="0"/>
                <a:ea typeface="ＭＳ Ｐゴシック" charset="0"/>
                <a:cs typeface="ＭＳ Ｐゴシック" charset="0"/>
              </a:rPr>
              <a:t>’</a:t>
            </a:r>
            <a:r>
              <a:rPr lang="en-US" i="1" dirty="0" smtClean="0">
                <a:latin typeface="Calibri" charset="0"/>
                <a:ea typeface="ＭＳ Ｐゴシック" charset="0"/>
                <a:cs typeface="ＭＳ Ｐゴシック" charset="0"/>
              </a:rPr>
              <a:t>t use to come.</a:t>
            </a:r>
            <a:endParaRPr lang="en-US" dirty="0" smtClean="0">
              <a:latin typeface="Calibri" charset="0"/>
              <a:ea typeface="ＭＳ Ｐゴシック" charset="0"/>
              <a:cs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endParaRPr lang="es-ES_tradnl" dirty="0"/>
          </a:p>
        </p:txBody>
      </p:sp>
      <p:sp>
        <p:nvSpPr>
          <p:cNvPr id="4" name="Slide Number Placeholder 3"/>
          <p:cNvSpPr>
            <a:spLocks noGrp="1"/>
          </p:cNvSpPr>
          <p:nvPr>
            <p:ph type="sldNum" sz="quarter" idx="10"/>
          </p:nvPr>
        </p:nvSpPr>
        <p:spPr/>
        <p:txBody>
          <a:bodyPr/>
          <a:lstStyle/>
          <a:p>
            <a:fld id="{E2DF9796-B64C-3C48-A0EC-76FE07D7B5C6}" type="slidenum">
              <a:rPr lang="es-ES_tradnl" smtClean="0"/>
              <a:pPr/>
              <a:t>2</a:t>
            </a:fld>
            <a:endParaRPr lang="es-ES_tradnl"/>
          </a:p>
        </p:txBody>
      </p:sp>
    </p:spTree>
    <p:extLst>
      <p:ext uri="{BB962C8B-B14F-4D97-AF65-F5344CB8AC3E}">
        <p14:creationId xmlns:p14="http://schemas.microsoft.com/office/powerpoint/2010/main" val="3018396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ea typeface="ＭＳ Ｐゴシック" charset="0"/>
                <a:cs typeface="ＭＳ Ｐゴシック" charset="0"/>
              </a:rPr>
              <a:t>the loss of ability to think beyond one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training (p. 7). </a:t>
            </a:r>
          </a:p>
          <a:p>
            <a:pPr eaLnBrk="1" hangingPunct="1">
              <a:spcBef>
                <a:spcPct val="0"/>
              </a:spcBef>
            </a:pPr>
            <a:r>
              <a:rPr lang="en-US" dirty="0" smtClean="0">
                <a:latin typeface="Calibri" charset="0"/>
                <a:ea typeface="ＭＳ Ｐゴシック" charset="0"/>
                <a:cs typeface="ＭＳ Ｐゴシック" charset="0"/>
              </a:rPr>
              <a:t>-therefore, scholars and practitioners design instruments that only seek data on particular contexts, only seek particular kind of data – favors the </a:t>
            </a:r>
            <a:r>
              <a:rPr lang="en-US" dirty="0" err="1" smtClean="0">
                <a:latin typeface="Calibri" charset="0"/>
                <a:ea typeface="ＭＳ Ｐゴシック" charset="0"/>
                <a:cs typeface="ＭＳ Ｐゴシック" charset="0"/>
              </a:rPr>
              <a:t>textocentric</a:t>
            </a:r>
            <a:r>
              <a:rPr lang="en-US" dirty="0" smtClean="0">
                <a:latin typeface="Calibri" charset="0"/>
                <a:ea typeface="ＭＳ Ｐゴシック" charset="0"/>
                <a:cs typeface="ＭＳ Ｐゴシック" charset="0"/>
              </a:rPr>
              <a:t>, often quantitative</a:t>
            </a:r>
          </a:p>
          <a:p>
            <a:pPr eaLnBrk="1" hangingPunct="1">
              <a:spcBef>
                <a:spcPct val="0"/>
              </a:spcBef>
            </a:pPr>
            <a:r>
              <a:rPr lang="en-US" dirty="0" smtClean="0">
                <a:latin typeface="Calibri" charset="0"/>
                <a:ea typeface="ＭＳ Ｐゴシック" charset="0"/>
                <a:cs typeface="ＭＳ Ｐゴシック" charset="0"/>
              </a:rPr>
              <a:t>-issue of expression: literacy (reading and writing); influence of non-native or highly educated backgrounds on word choice; cultural norms around speaking of certain subjects at all (taboo + feelings), trust, power; time and place</a:t>
            </a:r>
          </a:p>
          <a:p>
            <a:pPr eaLnBrk="1" hangingPunct="1">
              <a:spcBef>
                <a:spcPct val="0"/>
              </a:spcBef>
            </a:pPr>
            <a:r>
              <a:rPr lang="en-US" dirty="0" smtClean="0">
                <a:latin typeface="Calibri" charset="0"/>
                <a:ea typeface="ＭＳ Ｐゴシック" charset="0"/>
                <a:cs typeface="ＭＳ Ｐゴシック" charset="0"/>
              </a:rPr>
              <a:t>-Albert Einstein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self-coined </a:t>
            </a:r>
            <a:r>
              <a:rPr lang="en-US" i="1" dirty="0" smtClean="0">
                <a:latin typeface="Calibri" charset="0"/>
                <a:ea typeface="ＭＳ Ｐゴシック" charset="0"/>
                <a:cs typeface="ＭＳ Ｐゴシック" charset="0"/>
              </a:rPr>
              <a:t>mantra </a:t>
            </a:r>
            <a:r>
              <a:rPr lang="en-US" dirty="0" smtClean="0">
                <a:latin typeface="Calibri" charset="0"/>
                <a:ea typeface="ＭＳ Ｐゴシック" charset="0"/>
                <a:cs typeface="ＭＳ Ｐゴシック" charset="0"/>
              </a:rPr>
              <a:t>was: </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We can't solve problems by using the same kind of thinking we used when we created them.</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a:t>
            </a:r>
          </a:p>
          <a:p>
            <a:endParaRPr lang="es-ES_tradnl" dirty="0" smtClean="0"/>
          </a:p>
          <a:p>
            <a:endParaRPr lang="es-ES_tradnl"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228600" indent="-228600">
              <a:buAutoNum type="arabicParenBoth"/>
            </a:pPr>
            <a:r>
              <a:rPr lang="en-US" sz="1200" kern="1200" dirty="0" smtClean="0">
                <a:solidFill>
                  <a:schemeClr val="tx1"/>
                </a:solidFill>
                <a:latin typeface="+mn-lt"/>
                <a:ea typeface="+mn-ea"/>
                <a:cs typeface="+mn-cs"/>
              </a:rPr>
              <a:t>traditional data-gathering does not wholly capture program-related transformations (Smith, 1999; Shiva, 2005; </a:t>
            </a:r>
            <a:r>
              <a:rPr lang="en-US" sz="1200" kern="1200" dirty="0" err="1" smtClean="0">
                <a:solidFill>
                  <a:schemeClr val="tx1"/>
                </a:solidFill>
                <a:latin typeface="+mn-lt"/>
                <a:ea typeface="+mn-ea"/>
                <a:cs typeface="+mn-cs"/>
              </a:rPr>
              <a:t>Dutta</a:t>
            </a:r>
            <a:r>
              <a:rPr lang="en-US" sz="1200" kern="1200" dirty="0" smtClean="0">
                <a:solidFill>
                  <a:schemeClr val="tx1"/>
                </a:solidFill>
                <a:latin typeface="+mn-lt"/>
                <a:ea typeface="+mn-ea"/>
                <a:cs typeface="+mn-cs"/>
              </a:rPr>
              <a:t> &amp; Pal, 2010); </a:t>
            </a:r>
          </a:p>
          <a:p>
            <a:pPr marL="228600" indent="-228600">
              <a:buAutoNum type="arabicParenBoth"/>
            </a:pPr>
            <a:r>
              <a:rPr lang="en-US" sz="1200" kern="1200" dirty="0" smtClean="0">
                <a:solidFill>
                  <a:schemeClr val="tx1"/>
                </a:solidFill>
                <a:latin typeface="+mn-lt"/>
                <a:ea typeface="+mn-ea"/>
                <a:cs typeface="+mn-cs"/>
              </a:rPr>
              <a:t> non-traditional, non-textual, and participatory forms of knowledge-generation can yield overlooked data; and </a:t>
            </a:r>
          </a:p>
          <a:p>
            <a:pPr marL="228600" indent="-228600">
              <a:buAutoNum type="arabicParenBoth"/>
            </a:pPr>
            <a:r>
              <a:rPr lang="en-US" sz="1200" kern="1200" dirty="0" smtClean="0">
                <a:solidFill>
                  <a:schemeClr val="tx1"/>
                </a:solidFill>
                <a:latin typeface="+mn-lt"/>
                <a:ea typeface="+mn-ea"/>
                <a:cs typeface="+mn-cs"/>
              </a:rPr>
              <a:t> local wisdoms, enshrined in grassroots epistemologies, can enrich program design and evaluation. </a:t>
            </a:r>
          </a:p>
          <a:p>
            <a:endParaRPr lang="es-ES_tradnl" dirty="0" smtClean="0"/>
          </a:p>
          <a:p>
            <a:endParaRPr lang="es-ES_tradnl" dirty="0"/>
          </a:p>
        </p:txBody>
      </p:sp>
      <p:sp>
        <p:nvSpPr>
          <p:cNvPr id="4" name="Slide Number Placeholder 3"/>
          <p:cNvSpPr>
            <a:spLocks noGrp="1"/>
          </p:cNvSpPr>
          <p:nvPr>
            <p:ph type="sldNum" sz="quarter" idx="10"/>
          </p:nvPr>
        </p:nvSpPr>
        <p:spPr/>
        <p:txBody>
          <a:bodyPr/>
          <a:lstStyle/>
          <a:p>
            <a:fld id="{E2DF9796-B64C-3C48-A0EC-76FE07D7B5C6}" type="slidenum">
              <a:rPr lang="es-ES_tradnl" smtClean="0"/>
              <a:t>3</a:t>
            </a:fld>
            <a:endParaRPr lang="es-ES_tradnl"/>
          </a:p>
        </p:txBody>
      </p:sp>
    </p:spTree>
    <p:extLst>
      <p:ext uri="{BB962C8B-B14F-4D97-AF65-F5344CB8AC3E}">
        <p14:creationId xmlns:p14="http://schemas.microsoft.com/office/powerpoint/2010/main" val="106025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kern="1200" dirty="0" smtClean="0">
                <a:solidFill>
                  <a:schemeClr val="tx1"/>
                </a:solidFill>
                <a:latin typeface="+mn-lt"/>
                <a:ea typeface="+mn-ea"/>
                <a:cs typeface="+mn-cs"/>
              </a:rPr>
              <a:t>2002 to 2003,</a:t>
            </a:r>
            <a:r>
              <a:rPr lang="en-US" sz="1200" kern="1200" baseline="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Taru</a:t>
            </a:r>
            <a:r>
              <a:rPr lang="en-US" sz="1200" kern="1200" dirty="0" smtClean="0">
                <a:solidFill>
                  <a:schemeClr val="tx1"/>
                </a:solidFill>
                <a:latin typeface="+mn-lt"/>
                <a:ea typeface="+mn-ea"/>
                <a:cs typeface="+mn-cs"/>
              </a:rPr>
              <a:t> was a media and community-based intervention to create healthy communities in rural India. </a:t>
            </a:r>
            <a:r>
              <a:rPr lang="en-US" sz="1200" i="1" kern="1200" dirty="0" err="1" smtClean="0">
                <a:solidFill>
                  <a:schemeClr val="tx1"/>
                </a:solidFill>
                <a:latin typeface="+mn-lt"/>
                <a:ea typeface="+mn-ea"/>
                <a:cs typeface="+mn-cs"/>
              </a:rPr>
              <a:t>Taru</a:t>
            </a:r>
            <a:r>
              <a:rPr lang="en-US" sz="1200" kern="1200" dirty="0" err="1" smtClean="0">
                <a:solidFill>
                  <a:schemeClr val="tx1"/>
                </a:solidFill>
                <a:latin typeface="+mn-lt"/>
                <a:ea typeface="+mn-ea"/>
                <a:cs typeface="+mn-cs"/>
              </a:rPr>
              <a:t>’s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purpose was to promote gender equality, reproductive health, caste and communal harmony, and community development. </a:t>
            </a:r>
            <a:r>
              <a:rPr lang="en-US" dirty="0" err="1" smtClean="0">
                <a:latin typeface="Calibri" charset="0"/>
                <a:ea typeface="ＭＳ Ｐゴシック" charset="0"/>
                <a:cs typeface="ＭＳ Ｐゴシック" charset="0"/>
              </a:rPr>
              <a:t>Taru</a:t>
            </a:r>
            <a:r>
              <a:rPr lang="en-US" dirty="0" smtClean="0">
                <a:latin typeface="Calibri" charset="0"/>
                <a:ea typeface="ＭＳ Ｐゴシック" charset="0"/>
                <a:cs typeface="ＭＳ Ｐゴシック" charset="0"/>
              </a:rPr>
              <a:t>, enjoyed a platonic relationship with a male classmate, </a:t>
            </a:r>
            <a:r>
              <a:rPr lang="en-US" dirty="0" err="1" smtClean="0">
                <a:latin typeface="Calibri" charset="0"/>
                <a:ea typeface="ＭＳ Ｐゴシック" charset="0"/>
                <a:cs typeface="ＭＳ Ｐゴシック" charset="0"/>
              </a:rPr>
              <a:t>Shashikant</a:t>
            </a:r>
            <a:r>
              <a:rPr lang="en-US" dirty="0" smtClean="0">
                <a:latin typeface="Calibri" charset="0"/>
                <a:ea typeface="ＭＳ Ｐゴシック" charset="0"/>
                <a:cs typeface="ＭＳ Ｐゴシック" charset="0"/>
              </a:rPr>
              <a:t>.</a:t>
            </a:r>
            <a:endParaRPr lang="en-US" sz="1200" kern="1200" dirty="0" smtClean="0">
              <a:solidFill>
                <a:schemeClr val="tx1"/>
              </a:solidFill>
              <a:latin typeface="+mn-lt"/>
              <a:ea typeface="+mn-ea"/>
              <a:cs typeface="+mn-cs"/>
            </a:endParaRP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PROMPT: photograph and narrate visible signs of change in their communities after active program viewing. </a:t>
            </a:r>
            <a:endParaRPr lang="en-US" dirty="0" smtClean="0">
              <a:latin typeface="Calibri" charset="0"/>
              <a:ea typeface="ＭＳ Ｐゴシック" charset="0"/>
              <a:cs typeface="ＭＳ Ｐゴシック" charset="0"/>
            </a:endParaRP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Seventeen-year-old </a:t>
            </a:r>
            <a:r>
              <a:rPr lang="en-US" dirty="0" err="1" smtClean="0">
                <a:latin typeface="Calibri" charset="0"/>
                <a:ea typeface="ＭＳ Ｐゴシック" charset="0"/>
                <a:cs typeface="ＭＳ Ｐゴシック" charset="0"/>
              </a:rPr>
              <a:t>Vandana</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sartorial choice may reflect her independence – perhaps even her defiance – of traditional norms.  For her companion, </a:t>
            </a:r>
            <a:r>
              <a:rPr lang="en-US" dirty="0" err="1" smtClean="0">
                <a:latin typeface="Calibri" charset="0"/>
                <a:ea typeface="ＭＳ Ｐゴシック" charset="0"/>
                <a:cs typeface="ＭＳ Ｐゴシック" charset="0"/>
              </a:rPr>
              <a:t>Vandana</a:t>
            </a:r>
            <a:r>
              <a:rPr lang="en-US" dirty="0" smtClean="0">
                <a:latin typeface="Calibri" charset="0"/>
                <a:ea typeface="ＭＳ Ｐゴシック" charset="0"/>
                <a:cs typeface="ＭＳ Ｐゴシック" charset="0"/>
              </a:rPr>
              <a:t> explained: "This is my boy-friend, a boy who is a friend. He studies in my high school…I feel comfortable talking to him and sharing my thoughts with him.  If </a:t>
            </a:r>
            <a:r>
              <a:rPr lang="en-US" dirty="0" err="1" smtClean="0">
                <a:latin typeface="Calibri" charset="0"/>
                <a:ea typeface="ＭＳ Ｐゴシック" charset="0"/>
                <a:cs typeface="ＭＳ Ｐゴシック" charset="0"/>
              </a:rPr>
              <a:t>Taru</a:t>
            </a:r>
            <a:r>
              <a:rPr lang="en-US" dirty="0" smtClean="0">
                <a:latin typeface="Calibri" charset="0"/>
                <a:ea typeface="ＭＳ Ｐゴシック" charset="0"/>
                <a:cs typeface="ＭＳ Ｐゴシック" charset="0"/>
              </a:rPr>
              <a:t> and </a:t>
            </a:r>
            <a:r>
              <a:rPr lang="en-US" dirty="0" err="1" smtClean="0">
                <a:latin typeface="Calibri" charset="0"/>
                <a:ea typeface="ＭＳ Ｐゴシック" charset="0"/>
                <a:cs typeface="ＭＳ Ｐゴシック" charset="0"/>
              </a:rPr>
              <a:t>Shashikant</a:t>
            </a:r>
            <a:r>
              <a:rPr lang="en-US" dirty="0" smtClean="0">
                <a:latin typeface="Calibri" charset="0"/>
                <a:ea typeface="ＭＳ Ｐゴシック" charset="0"/>
                <a:cs typeface="ＭＳ Ｐゴシック" charset="0"/>
              </a:rPr>
              <a:t> [a male character] can be good friends, why can</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t we?" Such reasoning and behavior is revolutionary as, according to community members, this is perhaps the first time in the history of </a:t>
            </a:r>
            <a:r>
              <a:rPr lang="en-US" dirty="0" err="1" smtClean="0">
                <a:latin typeface="Calibri" charset="0"/>
                <a:ea typeface="ＭＳ Ｐゴシック" charset="0"/>
                <a:cs typeface="ＭＳ Ｐゴシック" charset="0"/>
              </a:rPr>
              <a:t>Kamtaul</a:t>
            </a:r>
            <a:r>
              <a:rPr lang="en-US" dirty="0" smtClean="0">
                <a:latin typeface="Calibri" charset="0"/>
                <a:ea typeface="ＭＳ Ｐゴシック" charset="0"/>
                <a:cs typeface="ＭＳ Ｐゴシック" charset="0"/>
              </a:rPr>
              <a:t> village that a young woman invited a young man to stand beside her and pose for a photograph.</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These girls are trying to learn to ride a bike. After listening to </a:t>
            </a:r>
            <a:r>
              <a:rPr lang="en-US" i="1" dirty="0" err="1" smtClean="0">
                <a:latin typeface="Calibri" charset="0"/>
                <a:ea typeface="ＭＳ Ｐゴシック" charset="0"/>
                <a:cs typeface="ＭＳ Ｐゴシック" charset="0"/>
              </a:rPr>
              <a:t>Taru</a:t>
            </a:r>
            <a:r>
              <a:rPr lang="en-US" dirty="0" smtClean="0">
                <a:latin typeface="Calibri" charset="0"/>
                <a:ea typeface="ＭＳ Ｐゴシック" charset="0"/>
                <a:cs typeface="ＭＳ Ｐゴシック" charset="0"/>
              </a:rPr>
              <a:t>, girls are changing. By listening to radio these girls learn of new ideas and act on them</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 </a:t>
            </a:r>
            <a:r>
              <a:rPr lang="en-US" dirty="0" err="1" smtClean="0">
                <a:latin typeface="Calibri" charset="0"/>
                <a:ea typeface="ＭＳ Ｐゴシック" charset="0"/>
                <a:cs typeface="ＭＳ Ｐゴシック" charset="0"/>
              </a:rPr>
              <a:t>Mukesh</a:t>
            </a:r>
            <a:r>
              <a:rPr lang="en-US" dirty="0" smtClean="0">
                <a:latin typeface="Calibri" charset="0"/>
                <a:ea typeface="ＭＳ Ｐゴシック" charset="0"/>
                <a:cs typeface="ＭＳ Ｐゴシック" charset="0"/>
              </a:rPr>
              <a:t> (22)</a:t>
            </a:r>
          </a:p>
          <a:p>
            <a:pPr eaLnBrk="1" hangingPunct="1">
              <a:spcBef>
                <a:spcPct val="0"/>
              </a:spcBef>
            </a:pP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Whether </a:t>
            </a:r>
            <a:r>
              <a:rPr lang="en-US" dirty="0" err="1" smtClean="0">
                <a:latin typeface="Calibri" charset="0"/>
                <a:ea typeface="ＭＳ Ｐゴシック" charset="0"/>
                <a:cs typeface="ＭＳ Ｐゴシック" charset="0"/>
              </a:rPr>
              <a:t>Mukesh</a:t>
            </a:r>
            <a:r>
              <a:rPr lang="en-US" dirty="0" smtClean="0">
                <a:latin typeface="Calibri" charset="0"/>
                <a:ea typeface="ＭＳ Ｐゴシック" charset="0"/>
                <a:cs typeface="ＭＳ Ｐゴシック" charset="0"/>
              </a:rPr>
              <a:t> independently derived this interpretation or obtained confirmation from the girls is unclear. Thus, his observation toes a potentially problematic line in terms of speaking on behalf of others, particularly those who are lower in status due to ethnicity, gender and/or age. Cultural scorecards, because they consist of participants</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own accounts, help researchers to avoid this very practice </a:t>
            </a:r>
            <a:r>
              <a:rPr lang="en-US" dirty="0" err="1" smtClean="0">
                <a:latin typeface="Calibri" charset="0"/>
                <a:ea typeface="ＭＳ Ｐゴシック" charset="0"/>
                <a:cs typeface="ＭＳ Ｐゴシック" charset="0"/>
              </a:rPr>
              <a:t>vis</a:t>
            </a:r>
            <a:r>
              <a:rPr lang="en-US" dirty="0" smtClean="0">
                <a:latin typeface="Calibri" charset="0"/>
                <a:ea typeface="ＭＳ Ｐゴシック" charset="0"/>
                <a:cs typeface="ＭＳ Ｐゴシック" charset="0"/>
              </a:rPr>
              <a:t>-a-</a:t>
            </a:r>
            <a:r>
              <a:rPr lang="en-US" dirty="0" err="1" smtClean="0">
                <a:latin typeface="Calibri" charset="0"/>
                <a:ea typeface="ＭＳ Ｐゴシック" charset="0"/>
                <a:cs typeface="ＭＳ Ｐゴシック" charset="0"/>
              </a:rPr>
              <a:t>vis</a:t>
            </a:r>
            <a:r>
              <a:rPr lang="en-US" dirty="0" smtClean="0">
                <a:latin typeface="Calibri" charset="0"/>
                <a:ea typeface="ＭＳ Ｐゴシック" charset="0"/>
                <a:cs typeface="ＭＳ Ｐゴシック" charset="0"/>
              </a:rPr>
              <a:t> participants. But in the case of this cultural scorecard, it is a community member himself who might be imputing meaning to the participants</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story. Researchers can raise participants</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awareness to this phenomenon and encourage them, as they themselves are modeling, both to respect individuals</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 right to make sense of their own experiences and to seek this input from the people directly involved. Researchers can also appreciate accounts such as </a:t>
            </a:r>
            <a:r>
              <a:rPr lang="en-US" dirty="0" err="1" smtClean="0">
                <a:latin typeface="Calibri" charset="0"/>
                <a:ea typeface="ＭＳ Ｐゴシック" charset="0"/>
                <a:cs typeface="ＭＳ Ｐゴシック" charset="0"/>
              </a:rPr>
              <a:t>Mukesh</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as secondary data, thereby recognizing its potential difference from the primary source</a:t>
            </a:r>
            <a:r>
              <a:rPr lang="ja-JP" altLang="en-US" dirty="0" smtClean="0">
                <a:latin typeface="Calibri" charset="0"/>
                <a:ea typeface="ＭＳ Ｐゴシック" charset="0"/>
                <a:cs typeface="ＭＳ Ｐゴシック" charset="0"/>
              </a:rPr>
              <a:t>’</a:t>
            </a:r>
            <a:r>
              <a:rPr lang="en-US" dirty="0" smtClean="0">
                <a:latin typeface="Calibri" charset="0"/>
                <a:ea typeface="ＭＳ Ｐゴシック" charset="0"/>
                <a:cs typeface="ＭＳ Ｐゴシック" charset="0"/>
              </a:rPr>
              <a:t>s as well as its richness as an additional layer of meaning-making.</a:t>
            </a:r>
          </a:p>
          <a:p>
            <a:endParaRPr lang="es-ES_tradnl" dirty="0"/>
          </a:p>
        </p:txBody>
      </p:sp>
      <p:sp>
        <p:nvSpPr>
          <p:cNvPr id="4" name="Slide Number Placeholder 3"/>
          <p:cNvSpPr>
            <a:spLocks noGrp="1"/>
          </p:cNvSpPr>
          <p:nvPr>
            <p:ph type="sldNum" sz="quarter" idx="10"/>
          </p:nvPr>
        </p:nvSpPr>
        <p:spPr/>
        <p:txBody>
          <a:bodyPr/>
          <a:lstStyle/>
          <a:p>
            <a:fld id="{E2DF9796-B64C-3C48-A0EC-76FE07D7B5C6}" type="slidenum">
              <a:rPr lang="es-ES_tradnl" smtClean="0"/>
              <a:pPr/>
              <a:t>4</a:t>
            </a:fld>
            <a:endParaRPr lang="es-ES_tradnl"/>
          </a:p>
        </p:txBody>
      </p:sp>
    </p:spTree>
    <p:extLst>
      <p:ext uri="{BB962C8B-B14F-4D97-AF65-F5344CB8AC3E}">
        <p14:creationId xmlns:p14="http://schemas.microsoft.com/office/powerpoint/2010/main" val="183258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Whose experiences do these data reflect, and whose voices are absent? What data is collected, and what is not? What data characteristics lend credibility to local wisdom, and what characteristics prompt its dismissal? </a:t>
            </a:r>
          </a:p>
          <a:p>
            <a:endParaRPr lang="en-US" sz="1200" kern="1200" dirty="0" smtClean="0">
              <a:solidFill>
                <a:schemeClr val="tx1"/>
              </a:solidFill>
              <a:latin typeface="+mn-lt"/>
              <a:ea typeface="+mn-ea"/>
              <a:cs typeface="+mn-cs"/>
            </a:endParaRPr>
          </a:p>
          <a:p>
            <a:pPr eaLnBrk="1" hangingPunct="1">
              <a:spcBef>
                <a:spcPct val="0"/>
              </a:spcBef>
            </a:pPr>
            <a:r>
              <a:rPr lang="en-US" dirty="0" err="1" smtClean="0">
                <a:latin typeface="Calibri" charset="0"/>
                <a:ea typeface="ＭＳ Ｐゴシック" charset="0"/>
                <a:cs typeface="ＭＳ Ｐゴシック" charset="0"/>
              </a:rPr>
              <a:t>PMs</a:t>
            </a:r>
            <a:r>
              <a:rPr lang="en-US" dirty="0" smtClean="0">
                <a:latin typeface="Calibri" charset="0"/>
                <a:ea typeface="ＭＳ Ｐゴシック" charset="0"/>
                <a:cs typeface="ＭＳ Ｐゴシック" charset="0"/>
              </a:rPr>
              <a:t>:</a:t>
            </a:r>
          </a:p>
          <a:p>
            <a:pPr marL="228600" indent="-228600">
              <a:buNone/>
            </a:pPr>
            <a:r>
              <a:rPr lang="en-US" sz="1200" kern="1200" dirty="0" smtClean="0">
                <a:solidFill>
                  <a:schemeClr val="tx1"/>
                </a:solidFill>
                <a:latin typeface="+mn-lt"/>
                <a:ea typeface="+mn-ea"/>
                <a:cs typeface="+mn-cs"/>
              </a:rPr>
              <a:t>Artistic, musical, oral, and visual performances </a:t>
            </a:r>
          </a:p>
          <a:p>
            <a:pPr marL="228600" indent="-228600">
              <a:buNone/>
            </a:pPr>
            <a:r>
              <a:rPr lang="en-US" sz="1200" kern="1200" dirty="0" smtClean="0">
                <a:solidFill>
                  <a:schemeClr val="tx1"/>
                </a:solidFill>
                <a:latin typeface="+mn-lt"/>
                <a:ea typeface="+mn-ea"/>
                <a:cs typeface="+mn-cs"/>
              </a:rPr>
              <a:t>Participatory visualization techniques (e.g., participatory photography and sketching) accompanied by oral narratives </a:t>
            </a:r>
          </a:p>
          <a:p>
            <a:pPr marL="228600" indent="-228600">
              <a:buNone/>
            </a:pPr>
            <a:r>
              <a:rPr lang="en-US" sz="1200" kern="1200" dirty="0" smtClean="0">
                <a:solidFill>
                  <a:schemeClr val="tx1"/>
                </a:solidFill>
                <a:latin typeface="+mn-lt"/>
                <a:ea typeface="+mn-ea"/>
                <a:cs typeface="+mn-cs"/>
              </a:rPr>
              <a:t>The Most Significant Change (MSC) </a:t>
            </a:r>
          </a:p>
          <a:p>
            <a:pPr marL="228600" indent="-228600">
              <a:buNone/>
            </a:pPr>
            <a:r>
              <a:rPr lang="en-US" sz="1200" kern="1200" dirty="0" smtClean="0">
                <a:solidFill>
                  <a:schemeClr val="tx1"/>
                </a:solidFill>
                <a:latin typeface="+mn-lt"/>
                <a:ea typeface="+mn-ea"/>
                <a:cs typeface="+mn-cs"/>
              </a:rPr>
              <a:t>participatory appraisal and asset mapping. </a:t>
            </a:r>
            <a:endParaRPr lang="en-US" dirty="0" smtClean="0"/>
          </a:p>
          <a:p>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Scrutinize </a:t>
            </a:r>
            <a:r>
              <a:rPr lang="en-US" sz="1200" kern="1200" dirty="0" smtClean="0">
                <a:solidFill>
                  <a:schemeClr val="tx1"/>
                </a:solidFill>
                <a:latin typeface="+mn-lt"/>
                <a:ea typeface="+mn-ea"/>
                <a:cs typeface="+mn-cs"/>
              </a:rPr>
              <a:t>likely CB sites: material possessions, natural resources, social behaviors</a:t>
            </a:r>
          </a:p>
          <a:p>
            <a:pPr marL="228600" indent="-228600">
              <a:buAutoNum type="arabicParenBoth"/>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2DF9796-B64C-3C48-A0EC-76FE07D7B5C6}" type="slidenum">
              <a:rPr lang="es-ES_tradnl" smtClean="0"/>
              <a:pPr/>
              <a:t>5</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Turn</a:t>
            </a:r>
            <a:r>
              <a:rPr lang="es-ES_tradnl" dirty="0" smtClean="0"/>
              <a:t> </a:t>
            </a:r>
            <a:r>
              <a:rPr lang="es-ES_tradnl" dirty="0" err="1" smtClean="0"/>
              <a:t>to</a:t>
            </a:r>
            <a:r>
              <a:rPr lang="es-ES_tradnl" dirty="0" smtClean="0"/>
              <a:t> </a:t>
            </a:r>
            <a:r>
              <a:rPr lang="es-ES_tradnl" dirty="0" err="1" smtClean="0"/>
              <a:t>somebody</a:t>
            </a:r>
            <a:r>
              <a:rPr lang="es-ES_tradnl" dirty="0" smtClean="0"/>
              <a:t> </a:t>
            </a:r>
            <a:r>
              <a:rPr lang="es-ES_tradnl" dirty="0" err="1" smtClean="0"/>
              <a:t>next</a:t>
            </a:r>
            <a:r>
              <a:rPr lang="es-ES_tradnl" dirty="0" smtClean="0"/>
              <a:t> </a:t>
            </a:r>
            <a:r>
              <a:rPr lang="es-ES_tradnl" dirty="0" err="1" smtClean="0"/>
              <a:t>to</a:t>
            </a:r>
            <a:r>
              <a:rPr lang="es-ES_tradnl" dirty="0" smtClean="0"/>
              <a:t> </a:t>
            </a:r>
            <a:r>
              <a:rPr lang="es-ES_tradnl" dirty="0" err="1" smtClean="0"/>
              <a:t>you</a:t>
            </a:r>
            <a:r>
              <a:rPr lang="es-ES_tradnl" baseline="0" dirty="0" smtClean="0"/>
              <a:t> and </a:t>
            </a:r>
            <a:r>
              <a:rPr lang="es-ES_tradnl" baseline="0" dirty="0" err="1" smtClean="0"/>
              <a:t>discuss</a:t>
            </a:r>
            <a:r>
              <a:rPr lang="es-ES_tradnl" baseline="0" dirty="0" smtClean="0"/>
              <a:t> </a:t>
            </a:r>
            <a:r>
              <a:rPr lang="es-ES_tradnl" baseline="0" dirty="0" err="1" smtClean="0"/>
              <a:t>what</a:t>
            </a:r>
            <a:r>
              <a:rPr lang="es-ES_tradnl" baseline="0" dirty="0" smtClean="0"/>
              <a:t> </a:t>
            </a:r>
            <a:r>
              <a:rPr lang="es-ES_tradnl" baseline="0" dirty="0" err="1" smtClean="0"/>
              <a:t>you</a:t>
            </a:r>
            <a:r>
              <a:rPr lang="es-ES_tradnl" baseline="0" dirty="0" smtClean="0"/>
              <a:t> </a:t>
            </a:r>
            <a:r>
              <a:rPr lang="es-ES_tradnl" baseline="0" dirty="0" err="1" smtClean="0"/>
              <a:t>see</a:t>
            </a:r>
            <a:r>
              <a:rPr lang="es-ES_tradnl" baseline="0" dirty="0" smtClean="0"/>
              <a:t> as </a:t>
            </a:r>
            <a:r>
              <a:rPr lang="es-ES_tradnl" baseline="0" dirty="0" err="1" smtClean="0"/>
              <a:t>the</a:t>
            </a:r>
            <a:r>
              <a:rPr lang="es-ES_tradnl" baseline="0" dirty="0" smtClean="0"/>
              <a:t> </a:t>
            </a:r>
            <a:r>
              <a:rPr lang="es-ES_tradnl" baseline="0" dirty="0" err="1" smtClean="0"/>
              <a:t>strengths</a:t>
            </a:r>
            <a:r>
              <a:rPr lang="es-ES_tradnl" baseline="0" dirty="0" smtClean="0"/>
              <a:t>, </a:t>
            </a:r>
            <a:r>
              <a:rPr lang="es-ES_tradnl" baseline="0" dirty="0" err="1" smtClean="0"/>
              <a:t>challenges</a:t>
            </a:r>
            <a:r>
              <a:rPr lang="es-ES_tradnl" baseline="0" dirty="0" smtClean="0"/>
              <a:t>, </a:t>
            </a:r>
            <a:r>
              <a:rPr lang="es-ES_tradnl" baseline="0" dirty="0" err="1" smtClean="0"/>
              <a:t>implications</a:t>
            </a:r>
            <a:r>
              <a:rPr lang="es-ES_tradnl" baseline="0" dirty="0" smtClean="0"/>
              <a:t>, and </a:t>
            </a:r>
            <a:r>
              <a:rPr lang="es-ES_tradnl" baseline="0" dirty="0" err="1" smtClean="0"/>
              <a:t>questions</a:t>
            </a:r>
            <a:r>
              <a:rPr lang="es-ES_tradnl" baseline="0" dirty="0" smtClean="0"/>
              <a:t> </a:t>
            </a:r>
            <a:r>
              <a:rPr lang="es-ES_tradnl" baseline="0" dirty="0" err="1" smtClean="0"/>
              <a:t>you</a:t>
            </a:r>
            <a:r>
              <a:rPr lang="es-ES_tradnl" baseline="0" dirty="0" smtClean="0"/>
              <a:t> </a:t>
            </a:r>
            <a:r>
              <a:rPr lang="es-ES_tradnl" baseline="0" dirty="0" err="1" smtClean="0"/>
              <a:t>may</a:t>
            </a:r>
            <a:r>
              <a:rPr lang="es-ES_tradnl" baseline="0" dirty="0" smtClean="0"/>
              <a:t> </a:t>
            </a:r>
            <a:r>
              <a:rPr lang="es-ES_tradnl" baseline="0" dirty="0" err="1" smtClean="0"/>
              <a:t>have</a:t>
            </a:r>
            <a:r>
              <a:rPr lang="es-ES_tradnl" baseline="0" dirty="0" smtClean="0"/>
              <a:t>. </a:t>
            </a:r>
            <a:endParaRPr lang="es-ES_tradnl" dirty="0"/>
          </a:p>
        </p:txBody>
      </p:sp>
      <p:sp>
        <p:nvSpPr>
          <p:cNvPr id="4" name="Slide Number Placeholder 3"/>
          <p:cNvSpPr>
            <a:spLocks noGrp="1"/>
          </p:cNvSpPr>
          <p:nvPr>
            <p:ph type="sldNum" sz="quarter" idx="10"/>
          </p:nvPr>
        </p:nvSpPr>
        <p:spPr/>
        <p:txBody>
          <a:bodyPr/>
          <a:lstStyle/>
          <a:p>
            <a:fld id="{E2DF9796-B64C-3C48-A0EC-76FE07D7B5C6}" type="slidenum">
              <a:rPr lang="es-ES_tradnl" smtClean="0"/>
              <a:pPr/>
              <a:t>6</a:t>
            </a:fld>
            <a:endParaRPr lang="es-ES_tradnl"/>
          </a:p>
        </p:txBody>
      </p:sp>
    </p:spTree>
    <p:extLst>
      <p:ext uri="{BB962C8B-B14F-4D97-AF65-F5344CB8AC3E}">
        <p14:creationId xmlns:p14="http://schemas.microsoft.com/office/powerpoint/2010/main" val="92492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pPr/>
              <a:t>6/18/13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pPr/>
              <a:t>6/18/13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pPr/>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pPr/>
              <a:t>6/18/13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pPr/>
              <a:t>6/18/13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pPr/>
              <a:t>6/18/13</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pPr/>
              <a:t>6/18/13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pPr/>
              <a:t>6/18/13</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pPr/>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pPr/>
              <a:t>6/18/13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pPr/>
              <a:t>6/18/13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pPr/>
              <a:t>6/18/13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pPr/>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pPr/>
              <a:t>6/18/13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pPr/>
              <a:t>6/18/13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pPr/>
              <a:t>6/18/13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B449D725-AF79-4FB6-8D02-83EAC61E3211}" type="datetimeFigureOut">
              <a:rPr lang="en-US" smtClean="0"/>
              <a:pPr/>
              <a:t>6/18/13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76629CB-7937-4506-A327-ACF88B95BB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mailto:felt@usc.edu" TargetMode="External"/><Relationship Id="rId4" Type="http://schemas.openxmlformats.org/officeDocument/2006/relationships/hyperlink" Target="mailto:asinghal@utep.edu" TargetMode="External"/><Relationship Id="rId1" Type="http://schemas.openxmlformats.org/officeDocument/2006/relationships/slideLayout" Target="../slideLayouts/slideLayout2.xml"/><Relationship Id="rId2" Type="http://schemas.openxmlformats.org/officeDocument/2006/relationships/hyperlink" Target="mailto:ldura@utep.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Cultural Beacons</a:t>
            </a:r>
            <a:endParaRPr lang="en-US" dirty="0"/>
          </a:p>
        </p:txBody>
      </p:sp>
      <p:sp>
        <p:nvSpPr>
          <p:cNvPr id="3" name="Subtitle 2"/>
          <p:cNvSpPr>
            <a:spLocks noGrp="1"/>
          </p:cNvSpPr>
          <p:nvPr>
            <p:ph type="subTitle" idx="1"/>
          </p:nvPr>
        </p:nvSpPr>
        <p:spPr/>
        <p:txBody>
          <a:bodyPr>
            <a:noAutofit/>
          </a:bodyPr>
          <a:lstStyle/>
          <a:p>
            <a:r>
              <a:rPr lang="en-US" sz="4400" dirty="0" smtClean="0"/>
              <a:t>Grassroots Indicators of Change</a:t>
            </a:r>
            <a:endParaRPr lang="en-US" sz="4400" dirty="0"/>
          </a:p>
        </p:txBody>
      </p:sp>
      <p:sp>
        <p:nvSpPr>
          <p:cNvPr id="4" name="Subtitle 2"/>
          <p:cNvSpPr txBox="1">
            <a:spLocks/>
          </p:cNvSpPr>
          <p:nvPr/>
        </p:nvSpPr>
        <p:spPr>
          <a:xfrm>
            <a:off x="498348" y="5153334"/>
            <a:ext cx="8147304" cy="1704666"/>
          </a:xfrm>
          <a:prstGeom prst="rect">
            <a:avLst/>
          </a:prstGeo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defTabSz="914400" rtl="0" eaLnBrk="1" latinLnBrk="0" hangingPunct="1">
              <a:spcBef>
                <a:spcPts val="600"/>
              </a:spcBef>
              <a:buClr>
                <a:schemeClr val="tx1">
                  <a:lumMod val="50000"/>
                  <a:lumOff val="50000"/>
                </a:schemeClr>
              </a:buClr>
              <a:buSzPct val="75000"/>
              <a:buFont typeface="Wingdings 2" pitchFamily="18"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tx1">
                  <a:lumMod val="75000"/>
                  <a:lumOff val="25000"/>
                </a:schemeClr>
              </a:buClr>
              <a:buSzPct val="75000"/>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50000"/>
                  <a:lumOff val="50000"/>
                </a:schemeClr>
              </a:buClr>
              <a:buSzPct val="75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tx1">
                  <a:lumMod val="75000"/>
                  <a:lumOff val="25000"/>
                </a:schemeClr>
              </a:buClr>
              <a:buSzPct val="75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lumMod val="50000"/>
                  <a:lumOff val="50000"/>
                </a:schemeClr>
              </a:buClr>
              <a:buSzPct val="75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1">
                  <a:lumMod val="75000"/>
                  <a:lumOff val="25000"/>
                </a:schemeClr>
              </a:buClr>
              <a:buSzPct val="75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lumMod val="50000"/>
                  <a:lumOff val="50000"/>
                </a:schemeClr>
              </a:buClr>
              <a:buSzPct val="75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lumMod val="75000"/>
                  <a:lumOff val="25000"/>
                </a:schemeClr>
              </a:buClr>
              <a:buSzPct val="75000"/>
              <a:buFont typeface="Wingdings 2" pitchFamily="18" charset="2"/>
              <a:buNone/>
              <a:defRPr lang="en-US" sz="1800" kern="1200">
                <a:solidFill>
                  <a:schemeClr val="tx1">
                    <a:tint val="75000"/>
                  </a:schemeClr>
                </a:solidFill>
                <a:latin typeface="+mn-lt"/>
                <a:ea typeface="+mn-ea"/>
                <a:cs typeface="+mn-cs"/>
              </a:defRPr>
            </a:lvl9pPr>
          </a:lstStyle>
          <a:p>
            <a:r>
              <a:rPr lang="en-US" sz="3200" dirty="0" smtClean="0"/>
              <a:t>Lucia Dura, Laurel </a:t>
            </a:r>
            <a:r>
              <a:rPr lang="en-US" sz="3200" dirty="0" smtClean="0"/>
              <a:t>J. Felt</a:t>
            </a:r>
            <a:r>
              <a:rPr lang="en-US" sz="3200" dirty="0" smtClean="0"/>
              <a:t>, </a:t>
            </a:r>
            <a:r>
              <a:rPr lang="en-US" sz="3200" dirty="0" err="1" smtClean="0"/>
              <a:t>Arvind</a:t>
            </a:r>
            <a:r>
              <a:rPr lang="en-US" sz="3200" dirty="0" smtClean="0"/>
              <a:t> </a:t>
            </a:r>
            <a:r>
              <a:rPr lang="en-US" sz="3200" dirty="0" err="1" smtClean="0"/>
              <a:t>Singhal</a:t>
            </a:r>
            <a:endParaRPr lang="en-US" sz="3200" dirty="0" smtClean="0"/>
          </a:p>
          <a:p>
            <a:r>
              <a:rPr lang="en-US" sz="3200" dirty="0"/>
              <a:t>ICA 2013</a:t>
            </a:r>
            <a:endParaRPr lang="en-US" sz="3200" dirty="0"/>
          </a:p>
        </p:txBody>
      </p:sp>
    </p:spTree>
    <p:extLst>
      <p:ext uri="{BB962C8B-B14F-4D97-AF65-F5344CB8AC3E}">
        <p14:creationId xmlns:p14="http://schemas.microsoft.com/office/powerpoint/2010/main" val="4021575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pic>
        <p:nvPicPr>
          <p:cNvPr id="4" name="Picture 4" descr="gnuts-vertical.jpg"/>
          <p:cNvPicPr>
            <a:picLocks noGrp="1" noChangeAspect="1"/>
          </p:cNvPicPr>
          <p:nvPr>
            <p:ph idx="1"/>
          </p:nvPr>
        </p:nvPicPr>
        <p:blipFill>
          <a:blip r:embed="rId3">
            <a:extLst>
              <a:ext uri="{28A0092B-C50C-407E-A947-70E740481C1C}">
                <a14:useLocalDpi xmlns:a14="http://schemas.microsoft.com/office/drawing/2010/main" val="0"/>
              </a:ext>
            </a:extLst>
          </a:blip>
          <a:srcRect l="-51397" r="-51397"/>
          <a:stretch>
            <a:fillRect/>
          </a:stretch>
        </p:blipFill>
        <p:spPr bwMode="auto">
          <a:xfrm rot="5400000">
            <a:off x="-2433558" y="-1188416"/>
            <a:ext cx="14038151" cy="922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7446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Beacons in Theory</a:t>
            </a:r>
            <a:endParaRPr lang="en-US" dirty="0"/>
          </a:p>
        </p:txBody>
      </p:sp>
      <p:sp>
        <p:nvSpPr>
          <p:cNvPr id="3" name="Content Placeholder 2"/>
          <p:cNvSpPr>
            <a:spLocks noGrp="1"/>
          </p:cNvSpPr>
          <p:nvPr>
            <p:ph idx="1"/>
          </p:nvPr>
        </p:nvSpPr>
        <p:spPr>
          <a:xfrm>
            <a:off x="286828" y="1761565"/>
            <a:ext cx="3587455" cy="4364598"/>
          </a:xfrm>
        </p:spPr>
        <p:txBody>
          <a:bodyPr/>
          <a:lstStyle/>
          <a:p>
            <a:r>
              <a:rPr lang="en-US" dirty="0" smtClean="0"/>
              <a:t>Trained incapacities</a:t>
            </a:r>
          </a:p>
          <a:p>
            <a:r>
              <a:rPr lang="en-US" dirty="0" smtClean="0"/>
              <a:t>Tacit knowledge</a:t>
            </a:r>
          </a:p>
          <a:p>
            <a:r>
              <a:rPr lang="en-US" dirty="0" smtClean="0"/>
              <a:t>Participatory, locally-relevant </a:t>
            </a:r>
            <a:r>
              <a:rPr lang="en-US" dirty="0" smtClean="0"/>
              <a:t>methods</a:t>
            </a:r>
          </a:p>
          <a:p>
            <a:r>
              <a:rPr lang="en-US" dirty="0" smtClean="0"/>
              <a:t>Grassroots epistemologies</a:t>
            </a:r>
            <a:endParaRPr lang="en-US" dirty="0" smtClean="0"/>
          </a:p>
          <a:p>
            <a:endParaRPr lang="en-US" dirty="0" smtClean="0"/>
          </a:p>
        </p:txBody>
      </p:sp>
      <p:pic>
        <p:nvPicPr>
          <p:cNvPr id="4" name="Picture 5" descr="ma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4283" y="1761565"/>
            <a:ext cx="5174811" cy="337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004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ndia2.png"/>
          <p:cNvPicPr>
            <a:picLocks noChangeAspect="1"/>
          </p:cNvPicPr>
          <p:nvPr/>
        </p:nvPicPr>
        <p:blipFill rotWithShape="1">
          <a:blip r:embed="rId3">
            <a:extLst>
              <a:ext uri="{28A0092B-C50C-407E-A947-70E740481C1C}">
                <a14:useLocalDpi xmlns:a14="http://schemas.microsoft.com/office/drawing/2010/main" val="0"/>
              </a:ext>
            </a:extLst>
          </a:blip>
          <a:srcRect l="19708" t="15125" r="13902"/>
          <a:stretch/>
        </p:blipFill>
        <p:spPr bwMode="auto">
          <a:xfrm>
            <a:off x="4809395" y="3042123"/>
            <a:ext cx="4334605" cy="381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India1.png"/>
          <p:cNvPicPr>
            <a:picLocks noChangeAspect="1"/>
          </p:cNvPicPr>
          <p:nvPr/>
        </p:nvPicPr>
        <p:blipFill rotWithShape="1">
          <a:blip r:embed="rId4">
            <a:extLst>
              <a:ext uri="{28A0092B-C50C-407E-A947-70E740481C1C}">
                <a14:useLocalDpi xmlns:a14="http://schemas.microsoft.com/office/drawing/2010/main" val="0"/>
              </a:ext>
            </a:extLst>
          </a:blip>
          <a:srcRect l="32622" t="42340"/>
          <a:stretch/>
        </p:blipFill>
        <p:spPr bwMode="auto">
          <a:xfrm>
            <a:off x="0" y="0"/>
            <a:ext cx="4809395" cy="300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455630" y="4020891"/>
            <a:ext cx="184666" cy="369332"/>
          </a:xfrm>
          <a:prstGeom prst="rect">
            <a:avLst/>
          </a:prstGeom>
          <a:noFill/>
        </p:spPr>
        <p:txBody>
          <a:bodyPr wrap="none" rtlCol="0">
            <a:spAutoFit/>
          </a:bodyPr>
          <a:lstStyle/>
          <a:p>
            <a:endParaRPr lang="es-ES_tradnl" dirty="0"/>
          </a:p>
        </p:txBody>
      </p:sp>
    </p:spTree>
    <p:extLst>
      <p:ext uri="{BB962C8B-B14F-4D97-AF65-F5344CB8AC3E}">
        <p14:creationId xmlns:p14="http://schemas.microsoft.com/office/powerpoint/2010/main" val="11422907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Cultural </a:t>
            </a:r>
            <a:r>
              <a:rPr lang="es-ES_tradnl" dirty="0" err="1" smtClean="0"/>
              <a:t>Beacons</a:t>
            </a:r>
            <a:r>
              <a:rPr lang="es-ES_tradnl" dirty="0" smtClean="0"/>
              <a:t> in </a:t>
            </a:r>
            <a:r>
              <a:rPr lang="es-ES_tradnl" dirty="0" err="1" smtClean="0"/>
              <a:t>Action</a:t>
            </a:r>
            <a:endParaRPr lang="es-ES_tradnl" dirty="0"/>
          </a:p>
        </p:txBody>
      </p:sp>
      <p:sp>
        <p:nvSpPr>
          <p:cNvPr id="3" name="Content Placeholder 2"/>
          <p:cNvSpPr>
            <a:spLocks noGrp="1"/>
          </p:cNvSpPr>
          <p:nvPr>
            <p:ph idx="1"/>
          </p:nvPr>
        </p:nvSpPr>
        <p:spPr>
          <a:xfrm>
            <a:off x="4656330" y="1761565"/>
            <a:ext cx="3989196" cy="4364598"/>
          </a:xfrm>
        </p:spPr>
        <p:txBody>
          <a:bodyPr/>
          <a:lstStyle/>
          <a:p>
            <a:r>
              <a:rPr lang="en-US" b="1" dirty="0" smtClean="0"/>
              <a:t>Incorporate Participatory Practices. </a:t>
            </a:r>
          </a:p>
          <a:p>
            <a:r>
              <a:rPr lang="en-US" b="1" dirty="0" smtClean="0"/>
              <a:t>Embrace “Unusual Suspects.” </a:t>
            </a:r>
          </a:p>
          <a:p>
            <a:r>
              <a:rPr lang="en-US" b="1" dirty="0" smtClean="0"/>
              <a:t>Nurture Relationships. </a:t>
            </a:r>
          </a:p>
          <a:p>
            <a:r>
              <a:rPr lang="en-US" b="1" dirty="0" smtClean="0"/>
              <a:t>Share </a:t>
            </a:r>
            <a:r>
              <a:rPr lang="en-US" b="1" dirty="0" err="1" smtClean="0"/>
              <a:t>Vision(s</a:t>
            </a:r>
            <a:r>
              <a:rPr lang="en-US" b="1" dirty="0" smtClean="0"/>
              <a:t>) and Ownership. </a:t>
            </a:r>
          </a:p>
          <a:p>
            <a:r>
              <a:rPr lang="en-US" b="1" dirty="0" smtClean="0"/>
              <a:t>Open Space for the Unexpected. </a:t>
            </a:r>
            <a:endParaRPr lang="es-ES_tradnl" dirty="0"/>
          </a:p>
        </p:txBody>
      </p:sp>
      <p:pic>
        <p:nvPicPr>
          <p:cNvPr id="4" name="Picture 2" descr="Tidianel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749505"/>
            <a:ext cx="3999119" cy="445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523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7" y="3294967"/>
            <a:ext cx="8147051" cy="1452283"/>
          </a:xfrm>
        </p:spPr>
        <p:txBody>
          <a:bodyPr/>
          <a:lstStyle/>
          <a:p>
            <a:r>
              <a:rPr lang="es-ES_tradnl" dirty="0" err="1" smtClean="0"/>
              <a:t>Strengths</a:t>
            </a:r>
            <a:r>
              <a:rPr lang="es-ES_tradnl" dirty="0" smtClean="0"/>
              <a:t/>
            </a:r>
            <a:br>
              <a:rPr lang="es-ES_tradnl" dirty="0" smtClean="0"/>
            </a:br>
            <a:r>
              <a:rPr lang="es-ES_tradnl" dirty="0" err="1" smtClean="0"/>
              <a:t>Challenges</a:t>
            </a:r>
            <a:r>
              <a:rPr lang="es-ES_tradnl" dirty="0" smtClean="0"/>
              <a:t/>
            </a:r>
            <a:br>
              <a:rPr lang="es-ES_tradnl" dirty="0" smtClean="0"/>
            </a:br>
            <a:r>
              <a:rPr lang="es-ES_tradnl" dirty="0" err="1" smtClean="0"/>
              <a:t>Implications</a:t>
            </a:r>
            <a:r>
              <a:rPr lang="es-ES_tradnl" dirty="0" smtClean="0"/>
              <a:t/>
            </a:r>
            <a:br>
              <a:rPr lang="es-ES_tradnl" dirty="0" smtClean="0"/>
            </a:br>
            <a:r>
              <a:rPr lang="es-ES_tradnl" dirty="0" err="1" smtClean="0"/>
              <a:t>Questions</a:t>
            </a:r>
            <a:endParaRPr lang="es-ES_tradnl" dirty="0"/>
          </a:p>
        </p:txBody>
      </p:sp>
    </p:spTree>
    <p:extLst>
      <p:ext uri="{BB962C8B-B14F-4D97-AF65-F5344CB8AC3E}">
        <p14:creationId xmlns:p14="http://schemas.microsoft.com/office/powerpoint/2010/main" val="22636474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Thank</a:t>
            </a:r>
            <a:r>
              <a:rPr lang="es-ES_tradnl" dirty="0" smtClean="0"/>
              <a:t> </a:t>
            </a:r>
            <a:r>
              <a:rPr lang="es-ES_tradnl" dirty="0" err="1" smtClean="0"/>
              <a:t>You</a:t>
            </a:r>
            <a:endParaRPr lang="es-ES_tradnl" dirty="0"/>
          </a:p>
        </p:txBody>
      </p:sp>
      <p:sp>
        <p:nvSpPr>
          <p:cNvPr id="3" name="Content Placeholder 2"/>
          <p:cNvSpPr>
            <a:spLocks noGrp="1"/>
          </p:cNvSpPr>
          <p:nvPr>
            <p:ph idx="1"/>
          </p:nvPr>
        </p:nvSpPr>
        <p:spPr/>
        <p:txBody>
          <a:bodyPr/>
          <a:lstStyle/>
          <a:p>
            <a:r>
              <a:rPr lang="es-ES_tradnl" dirty="0" smtClean="0"/>
              <a:t>Lucia Dura </a:t>
            </a:r>
            <a:r>
              <a:rPr lang="es-ES_tradnl" dirty="0" smtClean="0">
                <a:hlinkClick r:id="rId2"/>
              </a:rPr>
              <a:t>ldura@utep.edu</a:t>
            </a:r>
            <a:endParaRPr lang="es-ES_tradnl" dirty="0" smtClean="0"/>
          </a:p>
          <a:p>
            <a:r>
              <a:rPr lang="es-ES_tradnl" dirty="0" smtClean="0"/>
              <a:t>Laurel </a:t>
            </a:r>
            <a:r>
              <a:rPr lang="es-ES_tradnl" dirty="0" err="1" smtClean="0"/>
              <a:t>Felt</a:t>
            </a:r>
            <a:r>
              <a:rPr lang="es-ES_tradnl" dirty="0" smtClean="0"/>
              <a:t> </a:t>
            </a:r>
            <a:r>
              <a:rPr lang="es-ES_tradnl" dirty="0" smtClean="0">
                <a:hlinkClick r:id="rId3"/>
              </a:rPr>
              <a:t>felt@usc.edu</a:t>
            </a:r>
            <a:endParaRPr lang="es-ES_tradnl" dirty="0" smtClean="0"/>
          </a:p>
          <a:p>
            <a:r>
              <a:rPr lang="es-ES_tradnl" dirty="0" err="1" smtClean="0"/>
              <a:t>Arvind</a:t>
            </a:r>
            <a:r>
              <a:rPr lang="es-ES_tradnl" dirty="0" smtClean="0"/>
              <a:t> </a:t>
            </a:r>
            <a:r>
              <a:rPr lang="es-ES_tradnl" dirty="0" err="1" smtClean="0"/>
              <a:t>Singhal</a:t>
            </a:r>
            <a:r>
              <a:rPr lang="es-ES_tradnl" dirty="0" smtClean="0"/>
              <a:t> </a:t>
            </a:r>
            <a:r>
              <a:rPr lang="es-ES_tradnl" dirty="0" smtClean="0">
                <a:hlinkClick r:id="rId4"/>
              </a:rPr>
              <a:t>asinghal@utep.edu</a:t>
            </a:r>
            <a:endParaRPr lang="es-ES_tradnl" dirty="0" smtClean="0"/>
          </a:p>
          <a:p>
            <a:endParaRPr lang="es-ES_tradnl" dirty="0"/>
          </a:p>
        </p:txBody>
      </p:sp>
    </p:spTree>
    <p:extLst>
      <p:ext uri="{BB962C8B-B14F-4D97-AF65-F5344CB8AC3E}">
        <p14:creationId xmlns:p14="http://schemas.microsoft.com/office/powerpoint/2010/main" val="106052462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71</TotalTime>
  <Words>1017</Words>
  <Application>Microsoft Macintosh PowerPoint</Application>
  <PresentationFormat>On-screen Show (4:3)</PresentationFormat>
  <Paragraphs>63</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Saddle</vt:lpstr>
      <vt:lpstr>Cultural Beacons</vt:lpstr>
      <vt:lpstr>PowerPoint Presentation</vt:lpstr>
      <vt:lpstr>Cultural Beacons in Theory</vt:lpstr>
      <vt:lpstr>PowerPoint Presentation</vt:lpstr>
      <vt:lpstr>Cultural Beacons in Action</vt:lpstr>
      <vt:lpstr>Strengths Challenges Implications Questions</vt:lpstr>
      <vt:lpstr>Thank You</vt:lpstr>
    </vt:vector>
  </TitlesOfParts>
  <Company>utep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Beacons</dc:title>
  <dc:creator>Dura, Lucia</dc:creator>
  <cp:lastModifiedBy>Dura, Lucia</cp:lastModifiedBy>
  <cp:revision>8</cp:revision>
  <dcterms:created xsi:type="dcterms:W3CDTF">2013-06-18T09:09:21Z</dcterms:created>
  <dcterms:modified xsi:type="dcterms:W3CDTF">2013-06-18T10:02:02Z</dcterms:modified>
</cp:coreProperties>
</file>