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notesSlides/notesSlide45.xml" ContentType="application/vnd.openxmlformats-officedocument.presentationml.notesSlide+xml"/>
  <Override PartName="/ppt/slides/slide9.xml" ContentType="application/vnd.openxmlformats-officedocument.presentationml.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Default Extension="emf" ContentType="image/x-emf"/>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58.xml" ContentType="application/vnd.openxmlformats-officedocument.presentationml.notes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49.xml" ContentType="application/vnd.openxmlformats-officedocument.presentationml.notesSlide+xml"/>
  <Override PartName="/ppt/presentation.xml" ContentType="application/vnd.openxmlformats-officedocument.presentationml.presentation.main+xml"/>
  <Default Extension="tiff" ContentType="image/tiff"/>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72"/>
  </p:notesMasterIdLst>
  <p:handoutMasterIdLst>
    <p:handoutMasterId r:id="rId73"/>
  </p:handoutMasterIdLst>
  <p:sldIdLst>
    <p:sldId id="446" r:id="rId2"/>
    <p:sldId id="445" r:id="rId3"/>
    <p:sldId id="449" r:id="rId4"/>
    <p:sldId id="450" r:id="rId5"/>
    <p:sldId id="372" r:id="rId6"/>
    <p:sldId id="444" r:id="rId7"/>
    <p:sldId id="451" r:id="rId8"/>
    <p:sldId id="452" r:id="rId9"/>
    <p:sldId id="453" r:id="rId10"/>
    <p:sldId id="454" r:id="rId11"/>
    <p:sldId id="455" r:id="rId12"/>
    <p:sldId id="456" r:id="rId13"/>
    <p:sldId id="461" r:id="rId14"/>
    <p:sldId id="457" r:id="rId15"/>
    <p:sldId id="458" r:id="rId16"/>
    <p:sldId id="459" r:id="rId17"/>
    <p:sldId id="460" r:id="rId18"/>
    <p:sldId id="462" r:id="rId19"/>
    <p:sldId id="465" r:id="rId20"/>
    <p:sldId id="463" r:id="rId21"/>
    <p:sldId id="467" r:id="rId22"/>
    <p:sldId id="468" r:id="rId23"/>
    <p:sldId id="470" r:id="rId24"/>
    <p:sldId id="469" r:id="rId25"/>
    <p:sldId id="471" r:id="rId26"/>
    <p:sldId id="464" r:id="rId27"/>
    <p:sldId id="472" r:id="rId28"/>
    <p:sldId id="473" r:id="rId29"/>
    <p:sldId id="474" r:id="rId30"/>
    <p:sldId id="475" r:id="rId31"/>
    <p:sldId id="476" r:id="rId32"/>
    <p:sldId id="479" r:id="rId33"/>
    <p:sldId id="480" r:id="rId34"/>
    <p:sldId id="478" r:id="rId35"/>
    <p:sldId id="428" r:id="rId36"/>
    <p:sldId id="429" r:id="rId37"/>
    <p:sldId id="430" r:id="rId38"/>
    <p:sldId id="477" r:id="rId39"/>
    <p:sldId id="341" r:id="rId40"/>
    <p:sldId id="346" r:id="rId41"/>
    <p:sldId id="342" r:id="rId42"/>
    <p:sldId id="349" r:id="rId43"/>
    <p:sldId id="343" r:id="rId44"/>
    <p:sldId id="481" r:id="rId45"/>
    <p:sldId id="483" r:id="rId46"/>
    <p:sldId id="482" r:id="rId47"/>
    <p:sldId id="484" r:id="rId48"/>
    <p:sldId id="485" r:id="rId49"/>
    <p:sldId id="486" r:id="rId50"/>
    <p:sldId id="488" r:id="rId51"/>
    <p:sldId id="489" r:id="rId52"/>
    <p:sldId id="490" r:id="rId53"/>
    <p:sldId id="487" r:id="rId54"/>
    <p:sldId id="431" r:id="rId55"/>
    <p:sldId id="434" r:id="rId56"/>
    <p:sldId id="435" r:id="rId57"/>
    <p:sldId id="356" r:id="rId58"/>
    <p:sldId id="360" r:id="rId59"/>
    <p:sldId id="370" r:id="rId60"/>
    <p:sldId id="368" r:id="rId61"/>
    <p:sldId id="359" r:id="rId62"/>
    <p:sldId id="367" r:id="rId63"/>
    <p:sldId id="371" r:id="rId64"/>
    <p:sldId id="363" r:id="rId65"/>
    <p:sldId id="365" r:id="rId66"/>
    <p:sldId id="373" r:id="rId67"/>
    <p:sldId id="374" r:id="rId68"/>
    <p:sldId id="436" r:id="rId69"/>
    <p:sldId id="437" r:id="rId70"/>
    <p:sldId id="353" r:id="rId7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clrMode="gray" frameSlides="1"/>
  <p:clrMru>
    <a:srgbClr val="981E32"/>
  </p:clrMru>
  <p:extLst>
    <p:ext uri="{E76CE94A-603C-4142-B9EB-6D1370010A27}">
      <p14:discardImageEditData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0"/>
    </p:ext>
    <p:ext uri="{D31A062A-798A-4329-ABDD-BBA856620510}">
      <p14:defaultImageDpi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3197" autoAdjust="0"/>
    <p:restoredTop sz="95670" autoAdjust="0"/>
  </p:normalViewPr>
  <p:slideViewPr>
    <p:cSldViewPr>
      <p:cViewPr>
        <p:scale>
          <a:sx n="100" d="100"/>
          <a:sy n="100" d="100"/>
        </p:scale>
        <p:origin x="-688"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5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83EA17B-747E-5947-9F34-D269590F7539}" type="datetime1">
              <a:rPr lang="en-US"/>
              <a:pPr>
                <a:defRPr/>
              </a:pPr>
              <a:t>9/17/12</a:t>
            </a:fld>
            <a:endParaRPr lang="en-US"/>
          </a:p>
        </p:txBody>
      </p:sp>
      <p:sp>
        <p:nvSpPr>
          <p:cNvPr id="235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3F858A-ABA3-1A47-80A4-A4EDFC09AD6D}"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24776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36AFF6F-5CEA-224E-8175-18D1BF0A6BD0}" type="slidenum">
              <a:rPr lang="en-US"/>
              <a:pPr>
                <a:defRPr/>
              </a:pPr>
              <a:t>‹#›</a:t>
            </a:fld>
            <a:endParaRPr lang="en-US"/>
          </a:p>
        </p:txBody>
      </p:sp>
    </p:spTree>
    <p:extLst>
      <p:ext uri="{BB962C8B-B14F-4D97-AF65-F5344CB8AC3E}">
        <p14:creationId xmlns:a="http://schemas.openxmlformats.org/drawingml/2006/main" xmlns:r="http://schemas.openxmlformats.org/officeDocument/2006/relationships" xmlns:p="http://schemas.openxmlformats.org/presentationml/2006/main" xmlns:mc="http://schemas.openxmlformats.org/markup-compatibility/2006" xmlns:mv="urn:schemas-microsoft-com:mac:vml" xmlns:p14="http://schemas.microsoft.com/office/powerpoint/2010/main" xmlns="" val="42586978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mdb.com/%20title/tt0087979/" TargetMode="External"/><Relationship Id="rId4" Type="http://schemas.openxmlformats.org/officeDocument/2006/relationships/hyperlink" Target="http://www.youtube.com/watch?v=jYrVijea0UM&amp;feature=related" TargetMode="External"/><Relationship Id="rId5" Type="http://schemas.openxmlformats.org/officeDocument/2006/relationships/hyperlink" Target="http://www.youtube.com/watch?v=GnMdmX6C5Oc&amp;feature=relmfu" TargetMode="External"/><Relationship Id="rId6" Type="http://schemas.openxmlformats.org/officeDocument/2006/relationships/hyperlink" Target="http://www.youtube.com/watch?v=t0ky0zhcDww&amp;feature=relmfu" TargetMode="External"/><Relationship Id="rId7" Type="http://schemas.openxmlformats.org/officeDocument/2006/relationships/hyperlink" Target="http://www.youtube.com/watch?v=s4DBrRKZk0o&amp;feature=related" TargetMode="External"/><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hyperlink" Target="http://www.asc.upenn.edu/News/PressDetail.aspx?id=106"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C7BE7-4361-E345-8BFB-6253E218A0BE}" type="slidenum">
              <a:rPr lang="en-US"/>
              <a:pPr/>
              <a:t>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smtClean="0"/>
              <a:t>Harold </a:t>
            </a:r>
            <a:r>
              <a:rPr lang="en-US" dirty="0" err="1" smtClean="0"/>
              <a:t>Lasswell</a:t>
            </a:r>
            <a:r>
              <a:rPr lang="en-US" dirty="0" smtClean="0"/>
              <a:t>, definition</a:t>
            </a:r>
            <a:r>
              <a:rPr lang="en-US" baseline="0" dirty="0" smtClean="0"/>
              <a:t> of communication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Arousal</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Relaxation</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Escape</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Passing time</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Turn to a neighbor and discuss other reasons that this might have left</a:t>
            </a:r>
            <a:r>
              <a:rPr lang="en-US" baseline="0" dirty="0" smtClean="0"/>
              <a:t> out</a:t>
            </a:r>
          </a:p>
          <a:p>
            <a:endParaRPr lang="en-US" baseline="0" dirty="0" smtClean="0"/>
          </a:p>
          <a:p>
            <a:r>
              <a:rPr lang="en-US" sz="1200" kern="1200" dirty="0" smtClean="0">
                <a:solidFill>
                  <a:schemeClr val="tx1"/>
                </a:solidFill>
                <a:latin typeface="Arial" pitchFamily="-105" charset="0"/>
                <a:ea typeface="ＭＳ Ｐゴシック" pitchFamily="-105" charset="-128"/>
                <a:cs typeface="ＭＳ Ｐゴシック" pitchFamily="-105" charset="-128"/>
              </a:rPr>
              <a:t>Ambiguity (Media Systems Dependency, Ball-</a:t>
            </a:r>
            <a:r>
              <a:rPr lang="en-US" sz="1200" kern="1200" dirty="0" err="1" smtClean="0">
                <a:solidFill>
                  <a:schemeClr val="tx1"/>
                </a:solidFill>
                <a:latin typeface="Arial" pitchFamily="-105" charset="0"/>
                <a:ea typeface="ＭＳ Ｐゴシック" pitchFamily="-105" charset="-128"/>
                <a:cs typeface="ＭＳ Ｐゴシック" pitchFamily="-105" charset="-128"/>
              </a:rPr>
              <a:t>Rokeach</a:t>
            </a:r>
            <a:r>
              <a:rPr lang="en-US" sz="1200" kern="1200" dirty="0" smtClean="0">
                <a:solidFill>
                  <a:schemeClr val="tx1"/>
                </a:solidFill>
                <a:latin typeface="Arial" pitchFamily="-105" charset="0"/>
                <a:ea typeface="ＭＳ Ｐゴシック" pitchFamily="-105" charset="-128"/>
                <a:cs typeface="ＭＳ Ｐゴシック" pitchFamily="-105" charset="-128"/>
              </a:rPr>
              <a:t> &amp; </a:t>
            </a:r>
            <a:r>
              <a:rPr lang="en-US" sz="1200" kern="1200" dirty="0" err="1" smtClean="0">
                <a:solidFill>
                  <a:schemeClr val="tx1"/>
                </a:solidFill>
                <a:latin typeface="Arial" pitchFamily="-105" charset="0"/>
                <a:ea typeface="ＭＳ Ｐゴシック" pitchFamily="-105" charset="-128"/>
                <a:cs typeface="ＭＳ Ｐゴシック" pitchFamily="-105" charset="-128"/>
              </a:rPr>
              <a:t>DeFleur</a:t>
            </a:r>
            <a:r>
              <a:rPr lang="en-US" sz="1200" kern="1200" dirty="0" smtClean="0">
                <a:solidFill>
                  <a:schemeClr val="tx1"/>
                </a:solidFill>
                <a:latin typeface="Arial" pitchFamily="-105" charset="0"/>
                <a:ea typeface="ＭＳ Ｐゴシック" pitchFamily="-105" charset="-128"/>
                <a:cs typeface="ＭＳ Ｐゴシック" pitchFamily="-105" charset="-128"/>
              </a:rPr>
              <a:t>)</a:t>
            </a:r>
          </a:p>
          <a:p>
            <a:r>
              <a:rPr lang="en-US" sz="1200" kern="1200" dirty="0" smtClean="0">
                <a:solidFill>
                  <a:schemeClr val="tx1"/>
                </a:solidFill>
                <a:latin typeface="Arial" pitchFamily="-105" charset="0"/>
                <a:ea typeface="ＭＳ Ｐゴシック" pitchFamily="-105" charset="-128"/>
                <a:cs typeface="ＭＳ Ｐゴシック" pitchFamily="-105" charset="-128"/>
              </a:rPr>
              <a:t>	Need for information</a:t>
            </a:r>
          </a:p>
          <a:p>
            <a:r>
              <a:rPr lang="en-US" sz="1200" kern="1200" dirty="0" smtClean="0">
                <a:solidFill>
                  <a:schemeClr val="tx1"/>
                </a:solidFill>
                <a:latin typeface="Arial" pitchFamily="-105" charset="0"/>
                <a:ea typeface="ＭＳ Ｐゴシック" pitchFamily="-105" charset="-128"/>
                <a:cs typeface="ＭＳ Ｐゴシック" pitchFamily="-105" charset="-128"/>
              </a:rPr>
              <a:t> </a:t>
            </a:r>
          </a:p>
          <a:p>
            <a:r>
              <a:rPr lang="en-US" sz="1200" kern="1200" dirty="0" smtClean="0">
                <a:solidFill>
                  <a:schemeClr val="tx1"/>
                </a:solidFill>
                <a:latin typeface="Arial" pitchFamily="-105" charset="0"/>
                <a:ea typeface="ＭＳ Ｐゴシック" pitchFamily="-105" charset="-128"/>
                <a:cs typeface="ＭＳ Ｐゴシック" pitchFamily="-105" charset="-128"/>
              </a:rPr>
              <a:t>WE LOVE STORIES</a:t>
            </a: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we care?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5" charset="0"/>
                <a:ea typeface="ＭＳ Ｐゴシック" pitchFamily="-105" charset="-128"/>
                <a:cs typeface="ＭＳ Ｐゴシック" pitchFamily="-105" charset="-128"/>
              </a:rPr>
              <a:t>-if there’s some way of predicting what compels people to watch TV in general/ certain types of TV/media use, then what? How would that be helpful?</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	-sites of intervention for non-profits or governments, i.e., X and Y are a problem</a:t>
            </a:r>
          </a:p>
          <a:p>
            <a:r>
              <a:rPr lang="en-US" sz="1200" kern="1200" dirty="0" smtClean="0">
                <a:solidFill>
                  <a:schemeClr val="tx1"/>
                </a:solidFill>
                <a:latin typeface="Arial" pitchFamily="-105" charset="0"/>
                <a:ea typeface="ＭＳ Ｐゴシック" pitchFamily="-105" charset="-128"/>
                <a:cs typeface="ＭＳ Ｐゴシック" pitchFamily="-105" charset="-128"/>
              </a:rPr>
              <a:t>	-capacity to shape products to better fit people’s needs (which can be attractive for folks who want to make a buck)</a:t>
            </a:r>
          </a:p>
          <a:p>
            <a:endParaRPr lang="en-US" sz="1200" kern="1200" dirty="0" smtClean="0">
              <a:solidFill>
                <a:schemeClr val="tx1"/>
              </a:solidFill>
              <a:latin typeface="Arial" pitchFamily="-105"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Joseph Dominick  is a retired Professor in the College of Journalism and Mass Communication at the University of Georgia.  Dr. Dominick received his undergraduate degree from the University of Illinois and his Ph. D. from Michigan State University in 1970. He taught for four years at Queens College of the City University of New York before going to the University of Georgia where, from 1980 to 1985, he served as the head of the Radio-TV-Film Sequence.</a:t>
            </a:r>
          </a:p>
          <a:p>
            <a:r>
              <a:rPr lang="en-US" sz="1200" kern="1200" dirty="0" smtClean="0">
                <a:solidFill>
                  <a:schemeClr val="tx1"/>
                </a:solidFill>
                <a:latin typeface="Arial" pitchFamily="-105" charset="0"/>
                <a:ea typeface="ＭＳ Ｐゴシック" pitchFamily="-105" charset="-128"/>
                <a:cs typeface="ＭＳ Ｐゴシック" pitchFamily="-105" charset="-128"/>
              </a:rPr>
              <a:t>Dr. Dominick is the author or co-author of four books in addition to </a:t>
            </a:r>
            <a:r>
              <a:rPr lang="en-US" sz="1200" i="1" kern="1200" dirty="0" smtClean="0">
                <a:solidFill>
                  <a:schemeClr val="tx1"/>
                </a:solidFill>
                <a:latin typeface="Arial" pitchFamily="-105" charset="0"/>
                <a:ea typeface="ＭＳ Ｐゴシック" pitchFamily="-105" charset="-128"/>
                <a:cs typeface="ＭＳ Ｐゴシック" pitchFamily="-105" charset="-128"/>
              </a:rPr>
              <a:t>Mass Media Research</a:t>
            </a:r>
            <a:r>
              <a:rPr lang="en-US" sz="1200" kern="1200" dirty="0" smtClean="0">
                <a:solidFill>
                  <a:schemeClr val="tx1"/>
                </a:solidFill>
                <a:latin typeface="Arial" pitchFamily="-105" charset="0"/>
                <a:ea typeface="ＭＳ Ｐゴシック" pitchFamily="-105" charset="-128"/>
                <a:cs typeface="ＭＳ Ｐゴシック" pitchFamily="-105" charset="-128"/>
              </a:rPr>
              <a:t> and has published nearly 40 articles in scholarly journals. From 1976 to 1980, Dr. Dominick served as the editor of the </a:t>
            </a:r>
            <a:r>
              <a:rPr lang="en-US" sz="1200" i="1" kern="1200" dirty="0" smtClean="0">
                <a:solidFill>
                  <a:schemeClr val="tx1"/>
                </a:solidFill>
                <a:latin typeface="Arial" pitchFamily="-105" charset="0"/>
                <a:ea typeface="ＭＳ Ｐゴシック" pitchFamily="-105" charset="-128"/>
                <a:cs typeface="ＭＳ Ｐゴシック" pitchFamily="-105" charset="-128"/>
              </a:rPr>
              <a:t>Journal of Broadcasting</a:t>
            </a:r>
            <a:r>
              <a:rPr lang="en-US" sz="1200" kern="1200" dirty="0" smtClean="0">
                <a:solidFill>
                  <a:schemeClr val="tx1"/>
                </a:solidFill>
                <a:latin typeface="Arial" pitchFamily="-105" charset="0"/>
                <a:ea typeface="ＭＳ Ｐゴシック" pitchFamily="-105" charset="-128"/>
                <a:cs typeface="ＭＳ Ｐゴシック" pitchFamily="-105" charset="-128"/>
              </a:rPr>
              <a:t>. He has received research grants from the National Association of Broadcasters and from the American Broadcasting Company and has consulted for such organizations as the Robert Wood Johnson Foundation and the American Chemical Society.</a:t>
            </a:r>
          </a:p>
          <a:p>
            <a:r>
              <a:rPr lang="en-US" sz="1200" kern="1200" dirty="0" smtClean="0">
                <a:solidFill>
                  <a:schemeClr val="tx1"/>
                </a:solidFill>
                <a:latin typeface="Arial" pitchFamily="-105" charset="0"/>
                <a:ea typeface="ＭＳ Ｐゴシック" pitchFamily="-105" charset="-128"/>
                <a:cs typeface="ＭＳ Ｐゴシック" pitchFamily="-105" charset="-128"/>
              </a:rPr>
              <a:t>Dr. Dominick is married to Carole and is also a tennis player, jogger, and father.</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 </a:t>
            </a:r>
          </a:p>
          <a:p>
            <a:r>
              <a:rPr lang="en-US" sz="1200" kern="1200" dirty="0" smtClean="0">
                <a:solidFill>
                  <a:schemeClr val="tx1"/>
                </a:solidFill>
                <a:latin typeface="Arial" pitchFamily="-105" charset="0"/>
                <a:ea typeface="ＭＳ Ｐゴシック" pitchFamily="-105" charset="-128"/>
                <a:cs typeface="ＭＳ Ｐゴシック" pitchFamily="-105" charset="-128"/>
              </a:rPr>
              <a:t> </a:t>
            </a:r>
          </a:p>
          <a:p>
            <a:r>
              <a:rPr lang="en-US" dirty="0" smtClean="0"/>
              <a:t>http://www.rogerwimmer.com/mmr9e/mmrauthors.htm </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kern="1200" dirty="0" smtClean="0">
                <a:solidFill>
                  <a:schemeClr val="tx1"/>
                </a:solidFill>
                <a:latin typeface="Arial" pitchFamily="-105" charset="0"/>
                <a:ea typeface="ＭＳ Ｐゴシック" pitchFamily="-105" charset="-128"/>
                <a:cs typeface="ＭＳ Ｐゴシック" pitchFamily="-105" charset="-128"/>
              </a:rPr>
              <a:t>“No experiment can ever prove media violence effects behavior, but rather only weaken our belief that there are no consequences from persistent exposure to media violence” (Kline, 2003, </a:t>
            </a:r>
            <a:r>
              <a:rPr lang="en-US" sz="1200" kern="1200" dirty="0" err="1" smtClean="0">
                <a:solidFill>
                  <a:schemeClr val="tx1"/>
                </a:solidFill>
                <a:latin typeface="Arial" pitchFamily="-105" charset="0"/>
                <a:ea typeface="ＭＳ Ｐゴシック" pitchFamily="-105" charset="-128"/>
                <a:cs typeface="ＭＳ Ｐゴシック" pitchFamily="-105" charset="-128"/>
              </a:rPr>
              <a:t>p</a:t>
            </a:r>
            <a:r>
              <a:rPr lang="en-US" sz="1200" kern="1200" dirty="0" smtClean="0">
                <a:solidFill>
                  <a:schemeClr val="tx1"/>
                </a:solidFill>
                <a:latin typeface="Arial" pitchFamily="-105" charset="0"/>
                <a:ea typeface="ＭＳ Ｐゴシック" pitchFamily="-105" charset="-128"/>
                <a:cs typeface="ＭＳ Ｐゴシック" pitchFamily="-105" charset="-128"/>
              </a:rPr>
              <a:t>. 11).</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Arial" pitchFamily="-105" charset="0"/>
                <a:ea typeface="ＭＳ Ｐゴシック" pitchFamily="-105" charset="-128"/>
                <a:cs typeface="ＭＳ Ｐゴシック" pitchFamily="-105" charset="-128"/>
              </a:rPr>
              <a:t>CRANKY </a:t>
            </a:r>
            <a:r>
              <a:rPr lang="en-US" sz="1200" b="1" u="sng" kern="1200" dirty="0" smtClean="0">
                <a:solidFill>
                  <a:schemeClr val="tx1"/>
                </a:solidFill>
                <a:latin typeface="Arial" pitchFamily="-105" charset="0"/>
                <a:ea typeface="ＭＳ Ｐゴシック" pitchFamily="-105" charset="-128"/>
                <a:cs typeface="ＭＳ Ｐゴシック" pitchFamily="-105" charset="-128"/>
              </a:rPr>
              <a:t>FOR</a:t>
            </a:r>
            <a:r>
              <a:rPr lang="en-US" sz="1200" b="1" kern="1200" dirty="0" smtClean="0">
                <a:solidFill>
                  <a:schemeClr val="tx1"/>
                </a:solidFill>
                <a:latin typeface="Arial" pitchFamily="-105" charset="0"/>
                <a:ea typeface="ＭＳ Ｐゴシック" pitchFamily="-105" charset="-128"/>
                <a:cs typeface="ＭＳ Ｐゴシック" pitchFamily="-105" charset="-128"/>
              </a:rPr>
              <a:t> EFFECTS; peril</a:t>
            </a:r>
            <a:endParaRPr lang="en-US" sz="1200" kern="1200" dirty="0" smtClean="0">
              <a:solidFill>
                <a:schemeClr val="tx1"/>
              </a:solidFill>
              <a:latin typeface="Arial" pitchFamily="-105" charset="0"/>
              <a:ea typeface="ＭＳ Ｐゴシック" pitchFamily="-105"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5" charset="0"/>
                <a:ea typeface="ＭＳ Ｐゴシック" pitchFamily="-105" charset="-128"/>
                <a:cs typeface="ＭＳ Ｐゴシック" pitchFamily="-105" charset="-128"/>
              </a:rPr>
              <a:t>“The ideal measurement, then, would be on that is completely unobtrusive, records behavior as it occurs, and requires no particular effort on the part of the respondent” (Webster &amp; </a:t>
            </a:r>
            <a:r>
              <a:rPr lang="en-US" sz="1200" kern="1200" dirty="0" err="1" smtClean="0">
                <a:solidFill>
                  <a:schemeClr val="tx1"/>
                </a:solidFill>
                <a:latin typeface="Arial" pitchFamily="-105" charset="0"/>
                <a:ea typeface="ＭＳ Ｐゴシック" pitchFamily="-105" charset="-128"/>
                <a:cs typeface="ＭＳ Ｐゴシック" pitchFamily="-105" charset="-128"/>
              </a:rPr>
              <a:t>Wakshlag</a:t>
            </a:r>
            <a:r>
              <a:rPr lang="en-US" sz="1200" kern="1200" dirty="0" smtClean="0">
                <a:solidFill>
                  <a:schemeClr val="tx1"/>
                </a:solidFill>
                <a:latin typeface="Arial" pitchFamily="-105" charset="0"/>
                <a:ea typeface="ＭＳ Ｐゴシック" pitchFamily="-105" charset="-128"/>
                <a:cs typeface="ＭＳ Ｐゴシック" pitchFamily="-105" charset="-128"/>
              </a:rPr>
              <a:t>, 1985, </a:t>
            </a:r>
            <a:r>
              <a:rPr lang="en-US" sz="1200" kern="1200" dirty="0" err="1" smtClean="0">
                <a:solidFill>
                  <a:schemeClr val="tx1"/>
                </a:solidFill>
                <a:latin typeface="Arial" pitchFamily="-105" charset="0"/>
                <a:ea typeface="ＭＳ Ｐゴシック" pitchFamily="-105" charset="-128"/>
                <a:cs typeface="ＭＳ Ｐゴシック" pitchFamily="-105" charset="-128"/>
              </a:rPr>
              <a:t>p</a:t>
            </a:r>
            <a:r>
              <a:rPr lang="en-US" sz="1200" kern="1200" dirty="0" smtClean="0">
                <a:solidFill>
                  <a:schemeClr val="tx1"/>
                </a:solidFill>
                <a:latin typeface="Arial" pitchFamily="-105" charset="0"/>
                <a:ea typeface="ＭＳ Ｐゴシック" pitchFamily="-105" charset="-128"/>
                <a:cs typeface="ＭＳ Ｐゴシック" pitchFamily="-105" charset="-128"/>
              </a:rPr>
              <a:t>. 55). </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What you’re paying attention to in the moment</a:t>
            </a:r>
          </a:p>
          <a:p>
            <a:r>
              <a:rPr lang="en-US" sz="1200" kern="1200" dirty="0" err="1" smtClean="0">
                <a:solidFill>
                  <a:schemeClr val="tx1"/>
                </a:solidFill>
                <a:latin typeface="Arial" pitchFamily="-105" charset="0"/>
                <a:ea typeface="ＭＳ Ｐゴシック" pitchFamily="-105" charset="-128"/>
                <a:cs typeface="ＭＳ Ｐゴシック" pitchFamily="-105" charset="-128"/>
              </a:rPr>
              <a:t>Distractor</a:t>
            </a:r>
            <a:r>
              <a:rPr lang="en-US" sz="1200" kern="1200" dirty="0" smtClean="0">
                <a:solidFill>
                  <a:schemeClr val="tx1"/>
                </a:solidFill>
                <a:latin typeface="Arial" pitchFamily="-105" charset="0"/>
                <a:ea typeface="ＭＳ Ｐゴシック" pitchFamily="-105" charset="-128"/>
                <a:cs typeface="ＭＳ Ｐゴシック" pitchFamily="-105" charset="-128"/>
              </a:rPr>
              <a:t> or eye-tracker</a:t>
            </a:r>
          </a:p>
          <a:p>
            <a:r>
              <a:rPr lang="en-US" sz="1200" kern="1200" dirty="0" smtClean="0">
                <a:solidFill>
                  <a:schemeClr val="tx1"/>
                </a:solidFill>
                <a:latin typeface="Arial" pitchFamily="-105" charset="0"/>
                <a:ea typeface="ＭＳ Ｐゴシック" pitchFamily="-105" charset="-128"/>
                <a:cs typeface="ＭＳ Ｐゴシック" pitchFamily="-105" charset="-128"/>
              </a:rPr>
              <a:t>Sesame Street story</a:t>
            </a:r>
          </a:p>
          <a:p>
            <a:r>
              <a:rPr lang="en-US" sz="1200" kern="1200" dirty="0" smtClean="0">
                <a:solidFill>
                  <a:schemeClr val="tx1"/>
                </a:solidFill>
                <a:latin typeface="Arial" pitchFamily="-105" charset="0"/>
                <a:ea typeface="ＭＳ Ｐゴシック" pitchFamily="-105" charset="-128"/>
                <a:cs typeface="ＭＳ Ｐゴシック" pitchFamily="-105" charset="-128"/>
              </a:rPr>
              <a:t>See what holds your interest in the room/on-screen</a:t>
            </a:r>
          </a:p>
          <a:p>
            <a:r>
              <a:rPr lang="en-US" sz="1200" kern="1200" dirty="0" smtClean="0">
                <a:solidFill>
                  <a:schemeClr val="tx1"/>
                </a:solidFill>
                <a:latin typeface="Arial" pitchFamily="-105" charset="0"/>
                <a:ea typeface="ＭＳ Ｐゴシック" pitchFamily="-105" charset="-128"/>
                <a:cs typeface="ＭＳ Ｐゴシック" pitchFamily="-105" charset="-128"/>
              </a:rPr>
              <a:t>Superficial viewing conditions </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Nielsen meters</a:t>
            </a:r>
          </a:p>
          <a:p>
            <a:r>
              <a:rPr lang="en-US" sz="1200" kern="1200" dirty="0" smtClean="0">
                <a:solidFill>
                  <a:schemeClr val="tx1"/>
                </a:solidFill>
                <a:latin typeface="Arial" pitchFamily="-105" charset="0"/>
                <a:ea typeface="ＭＳ Ｐゴシック" pitchFamily="-105" charset="-128"/>
                <a:cs typeface="ＭＳ Ｐゴシック" pitchFamily="-105" charset="-128"/>
              </a:rPr>
              <a:t>The Ratings Game (1984)</a:t>
            </a:r>
          </a:p>
          <a:p>
            <a:r>
              <a:rPr lang="en-US" sz="1200" u="sng" kern="1200" dirty="0" smtClean="0">
                <a:solidFill>
                  <a:schemeClr val="tx1"/>
                </a:solidFill>
                <a:latin typeface="Arial" pitchFamily="-105" charset="0"/>
                <a:ea typeface="ＭＳ Ｐゴシック" pitchFamily="-105" charset="-128"/>
                <a:cs typeface="ＭＳ Ｐゴシック" pitchFamily="-105" charset="-128"/>
                <a:hlinkClick r:id="rId3"/>
              </a:rPr>
              <a:t>http://www.imdb.com/ title/tt0087979/</a:t>
            </a:r>
            <a:endParaRPr lang="en-US" sz="1200" kern="1200" dirty="0" smtClean="0">
              <a:solidFill>
                <a:schemeClr val="tx1"/>
              </a:solidFill>
              <a:latin typeface="Arial" pitchFamily="-105" charset="0"/>
              <a:ea typeface="ＭＳ Ｐゴシック" pitchFamily="-105" charset="-128"/>
              <a:cs typeface="ＭＳ Ｐゴシック" pitchFamily="-105" charset="-128"/>
            </a:endParaRPr>
          </a:p>
          <a:p>
            <a:r>
              <a:rPr lang="en-US" sz="1200" kern="1200" dirty="0" smtClean="0">
                <a:solidFill>
                  <a:schemeClr val="tx1"/>
                </a:solidFill>
                <a:latin typeface="Arial" pitchFamily="-105" charset="0"/>
                <a:ea typeface="ＭＳ Ｐゴシック" pitchFamily="-105" charset="-128"/>
                <a:cs typeface="ＭＳ Ｐゴシック" pitchFamily="-105" charset="-128"/>
              </a:rPr>
              <a:t>More reliable than self-report</a:t>
            </a:r>
          </a:p>
          <a:p>
            <a:r>
              <a:rPr lang="en-US" sz="1200" kern="1200" dirty="0" smtClean="0">
                <a:solidFill>
                  <a:schemeClr val="tx1"/>
                </a:solidFill>
                <a:latin typeface="Arial" pitchFamily="-105" charset="0"/>
                <a:ea typeface="ＭＳ Ｐゴシック" pitchFamily="-105" charset="-128"/>
                <a:cs typeface="ＭＳ Ｐゴシック" pitchFamily="-105" charset="-128"/>
              </a:rPr>
              <a:t>Varies/person, don’t know how many people are in the room or what they’re doing</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5" charset="0"/>
                <a:ea typeface="ＭＳ Ｐゴシック" pitchFamily="-105" charset="-128"/>
                <a:cs typeface="ＭＳ Ｐゴシック" pitchFamily="-105" charset="-128"/>
              </a:rPr>
              <a:t>Metering</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hlinkClick r:id="rId4"/>
              </a:rPr>
              <a:t>http://www.youtube.com/watch?v=jYrVijea0UM&amp;feature=related</a:t>
            </a: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Sample Recruitment</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hlinkClick r:id="rId5"/>
              </a:rPr>
              <a:t>http://www.youtube.com/watch?v=GnMdmX6C5Oc&amp;feature=relmfu</a:t>
            </a: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Sampling</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hlinkClick r:id="rId6"/>
              </a:rPr>
              <a:t>http://www.youtube.com/watch?v=t0ky0zhcDww&amp;feature=relmfu</a:t>
            </a: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rPr>
              <a:t>Ads online</a:t>
            </a:r>
            <a:br>
              <a:rPr lang="en-US" sz="1200" kern="1200" dirty="0" smtClean="0">
                <a:solidFill>
                  <a:schemeClr val="tx1"/>
                </a:solidFill>
                <a:latin typeface="Arial" pitchFamily="-105" charset="0"/>
                <a:ea typeface="ＭＳ Ｐゴシック" pitchFamily="-105" charset="-128"/>
                <a:cs typeface="ＭＳ Ｐゴシック" pitchFamily="-105" charset="-128"/>
              </a:rPr>
            </a:br>
            <a:r>
              <a:rPr lang="en-US" sz="1200" kern="1200" dirty="0" smtClean="0">
                <a:solidFill>
                  <a:schemeClr val="tx1"/>
                </a:solidFill>
                <a:latin typeface="Arial" pitchFamily="-105" charset="0"/>
                <a:ea typeface="ＭＳ Ｐゴシック" pitchFamily="-105" charset="-128"/>
                <a:cs typeface="ＭＳ Ｐゴシック" pitchFamily="-105" charset="-128"/>
                <a:hlinkClick r:id="rId7"/>
              </a:rPr>
              <a:t>http://www.youtube.com/watch?v=s4DBrRKZk0o&amp;feature=related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In-home cameras</a:t>
            </a:r>
          </a:p>
          <a:p>
            <a:r>
              <a:rPr lang="en-US" sz="1200" kern="1200" dirty="0" smtClean="0">
                <a:solidFill>
                  <a:schemeClr val="tx1"/>
                </a:solidFill>
                <a:latin typeface="Arial" pitchFamily="-105" charset="0"/>
                <a:ea typeface="ＭＳ Ｐゴシック" pitchFamily="-105" charset="-128"/>
                <a:cs typeface="ＭＳ Ｐゴシック" pitchFamily="-105" charset="-128"/>
              </a:rPr>
              <a:t>Nickelodeon Kids &amp; Family Research; discuss reality TV</a:t>
            </a:r>
          </a:p>
          <a:p>
            <a:r>
              <a:rPr lang="en-US" sz="1200" kern="1200" dirty="0" smtClean="0">
                <a:solidFill>
                  <a:schemeClr val="tx1"/>
                </a:solidFill>
                <a:latin typeface="Arial" pitchFamily="-105" charset="0"/>
                <a:ea typeface="ＭＳ Ｐゴシック" pitchFamily="-105" charset="-128"/>
                <a:cs typeface="ＭＳ Ｐゴシック" pitchFamily="-105" charset="-128"/>
              </a:rPr>
              <a:t>Capture what’s happening in an organic setting, can track eye movement + collect other data (i.e., folding the laundry, arguing over show, program-related discussion)</a:t>
            </a:r>
          </a:p>
          <a:p>
            <a:r>
              <a:rPr lang="en-US" sz="1200" kern="1200" dirty="0" smtClean="0">
                <a:solidFill>
                  <a:schemeClr val="tx1"/>
                </a:solidFill>
                <a:latin typeface="Arial" pitchFamily="-105" charset="0"/>
                <a:ea typeface="ＭＳ Ｐゴシック" pitchFamily="-105" charset="-128"/>
                <a:cs typeface="ＭＳ Ｐゴシック" pitchFamily="-105" charset="-128"/>
              </a:rPr>
              <a:t>Is this really organic? – acting for the camera (aka, social desirability response), the Hawthorne effect + self-selection bias; onerous to code; creepy &amp; tough to sell; expensive to set up and analyze </a:t>
            </a:r>
          </a:p>
          <a:p>
            <a:endParaRPr lang="en-US" dirty="0" smtClean="0"/>
          </a:p>
          <a:p>
            <a:r>
              <a:rPr lang="en-US" sz="1200" kern="1200" dirty="0" smtClean="0">
                <a:solidFill>
                  <a:schemeClr val="tx1"/>
                </a:solidFill>
                <a:latin typeface="Arial" pitchFamily="-105" charset="0"/>
                <a:ea typeface="ＭＳ Ｐゴシック" pitchFamily="-105" charset="-128"/>
                <a:cs typeface="ＭＳ Ｐゴシック" pitchFamily="-105" charset="-128"/>
              </a:rPr>
              <a:t>Researcher present, either at home or in lab</a:t>
            </a:r>
          </a:p>
          <a:p>
            <a:r>
              <a:rPr lang="en-US" sz="1200" kern="1200" dirty="0" smtClean="0">
                <a:solidFill>
                  <a:schemeClr val="tx1"/>
                </a:solidFill>
                <a:latin typeface="Arial" pitchFamily="-105" charset="0"/>
                <a:ea typeface="ＭＳ Ｐゴシック" pitchFamily="-105" charset="-128"/>
                <a:cs typeface="ＭＳ Ｐゴシック" pitchFamily="-105" charset="-128"/>
              </a:rPr>
              <a:t>explain “Hawthorne effect”</a:t>
            </a:r>
          </a:p>
          <a:p>
            <a:r>
              <a:rPr lang="en-US" sz="1200" kern="1200" dirty="0" smtClean="0">
                <a:solidFill>
                  <a:schemeClr val="tx1"/>
                </a:solidFill>
                <a:latin typeface="Arial" pitchFamily="-105" charset="0"/>
                <a:ea typeface="ＭＳ Ｐゴシック" pitchFamily="-105" charset="-128"/>
                <a:cs typeface="ＭＳ Ｐゴシック" pitchFamily="-105" charset="-128"/>
              </a:rPr>
              <a:t>Capture what’s happening in an organic setting, know who’s in the room, who chose the show, how much attention is paid + other data</a:t>
            </a:r>
          </a:p>
          <a:p>
            <a:r>
              <a:rPr lang="en-US" sz="1200" kern="1200" dirty="0" smtClean="0">
                <a:solidFill>
                  <a:schemeClr val="tx1"/>
                </a:solidFill>
                <a:latin typeface="Arial" pitchFamily="-105" charset="0"/>
                <a:ea typeface="ＭＳ Ｐゴシック" pitchFamily="-105" charset="-128"/>
                <a:cs typeface="ＭＳ Ｐゴシック" pitchFamily="-105" charset="-128"/>
              </a:rPr>
              <a:t>Is this really organic? – acting for the camera, the Hawthorne effect the Hawthorne effect + self-selection bias</a:t>
            </a: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In-home cameras</a:t>
            </a:r>
          </a:p>
          <a:p>
            <a:r>
              <a:rPr lang="en-US" sz="1200" kern="1200" dirty="0" smtClean="0">
                <a:solidFill>
                  <a:schemeClr val="tx1"/>
                </a:solidFill>
                <a:latin typeface="Arial" pitchFamily="-105" charset="0"/>
                <a:ea typeface="ＭＳ Ｐゴシック" pitchFamily="-105" charset="-128"/>
                <a:cs typeface="ＭＳ Ｐゴシック" pitchFamily="-105" charset="-128"/>
              </a:rPr>
              <a:t>Nickelodeon Kids &amp; Family Research; discuss reality TV</a:t>
            </a:r>
          </a:p>
          <a:p>
            <a:r>
              <a:rPr lang="en-US" sz="1200" kern="1200" dirty="0" smtClean="0">
                <a:solidFill>
                  <a:schemeClr val="tx1"/>
                </a:solidFill>
                <a:latin typeface="Arial" pitchFamily="-105" charset="0"/>
                <a:ea typeface="ＭＳ Ｐゴシック" pitchFamily="-105" charset="-128"/>
                <a:cs typeface="ＭＳ Ｐゴシック" pitchFamily="-105" charset="-128"/>
              </a:rPr>
              <a:t>Capture what’s happening in an organic setting, can track eye movement + collect other data (i.e., folding the laundry, arguing over show, program-related discussion)</a:t>
            </a:r>
          </a:p>
          <a:p>
            <a:r>
              <a:rPr lang="en-US" sz="1200" kern="1200" dirty="0" smtClean="0">
                <a:solidFill>
                  <a:schemeClr val="tx1"/>
                </a:solidFill>
                <a:latin typeface="Arial" pitchFamily="-105" charset="0"/>
                <a:ea typeface="ＭＳ Ｐゴシック" pitchFamily="-105" charset="-128"/>
                <a:cs typeface="ＭＳ Ｐゴシック" pitchFamily="-105" charset="-128"/>
              </a:rPr>
              <a:t>Is this really organic? – acting for the camera (aka, social desirability response), the Hawthorne effect + self-selection bias; onerous to code; creepy &amp; tough to sell; expensive to set up and analyze </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Scanners</a:t>
            </a:r>
          </a:p>
          <a:p>
            <a:r>
              <a:rPr lang="en-US" sz="1200" kern="1200" dirty="0" smtClean="0">
                <a:solidFill>
                  <a:schemeClr val="tx1"/>
                </a:solidFill>
                <a:latin typeface="Arial" pitchFamily="-105" charset="0"/>
                <a:ea typeface="ＭＳ Ｐゴシック" pitchFamily="-105" charset="-128"/>
                <a:cs typeface="ＭＳ Ｐゴシック" pitchFamily="-105" charset="-128"/>
              </a:rPr>
              <a:t>Big Brother, The Net</a:t>
            </a:r>
          </a:p>
          <a:p>
            <a:r>
              <a:rPr lang="en-US" sz="1200" kern="1200" dirty="0" smtClean="0">
                <a:solidFill>
                  <a:schemeClr val="tx1"/>
                </a:solidFill>
                <a:latin typeface="Arial" pitchFamily="-105" charset="0"/>
                <a:ea typeface="ＭＳ Ｐゴシック" pitchFamily="-105" charset="-128"/>
                <a:cs typeface="ＭＳ Ｐゴシック" pitchFamily="-105" charset="-128"/>
              </a:rPr>
              <a:t>Unobtrusive, no effort</a:t>
            </a:r>
          </a:p>
          <a:p>
            <a:r>
              <a:rPr lang="en-US" sz="1200" kern="1200" dirty="0" smtClean="0">
                <a:solidFill>
                  <a:schemeClr val="tx1"/>
                </a:solidFill>
                <a:latin typeface="Arial" pitchFamily="-105" charset="0"/>
                <a:ea typeface="ＭＳ Ｐゴシック" pitchFamily="-105" charset="-128"/>
                <a:cs typeface="ＭＳ Ｐゴシック" pitchFamily="-105" charset="-128"/>
              </a:rPr>
              <a:t>Ethical issues, context-blind</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Telephone coincidental, SMS</a:t>
            </a:r>
          </a:p>
          <a:p>
            <a:r>
              <a:rPr lang="en-US" sz="1200" kern="1200" dirty="0" smtClean="0">
                <a:solidFill>
                  <a:schemeClr val="tx1"/>
                </a:solidFill>
                <a:latin typeface="Arial" pitchFamily="-105" charset="0"/>
                <a:ea typeface="ＭＳ Ｐゴシック" pitchFamily="-105" charset="-128"/>
                <a:cs typeface="ＭＳ Ｐゴシック" pitchFamily="-105" charset="-128"/>
              </a:rPr>
              <a:t>Piloted in developing countries for health care, ICT4D</a:t>
            </a:r>
          </a:p>
          <a:p>
            <a:r>
              <a:rPr lang="en-US" sz="1200" kern="1200" dirty="0" smtClean="0">
                <a:solidFill>
                  <a:schemeClr val="tx1"/>
                </a:solidFill>
                <a:latin typeface="Arial" pitchFamily="-105" charset="0"/>
                <a:ea typeface="ＭＳ Ｐゴシック" pitchFamily="-105" charset="-128"/>
                <a:cs typeface="ＭＳ Ｐゴシック" pitchFamily="-105" charset="-128"/>
              </a:rPr>
              <a:t>No recall error, quick</a:t>
            </a:r>
          </a:p>
          <a:p>
            <a:r>
              <a:rPr lang="en-US" sz="1200" kern="1200" dirty="0" smtClean="0">
                <a:solidFill>
                  <a:schemeClr val="tx1"/>
                </a:solidFill>
                <a:latin typeface="Arial" pitchFamily="-105" charset="0"/>
                <a:ea typeface="ＭＳ Ｐゴシック" pitchFamily="-105" charset="-128"/>
                <a:cs typeface="ＭＳ Ｐゴシック" pitchFamily="-105" charset="-128"/>
              </a:rPr>
              <a:t>Annoying, expensive, privacy?</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Diaries; Data from the media use diaries were used primarily for quantifying the amount of media multitasking.</a:t>
            </a:r>
          </a:p>
          <a:p>
            <a:r>
              <a:rPr lang="en-US" sz="1200" kern="1200" dirty="0" smtClean="0">
                <a:solidFill>
                  <a:schemeClr val="tx1"/>
                </a:solidFill>
                <a:latin typeface="Arial" pitchFamily="-105" charset="0"/>
                <a:ea typeface="ＭＳ Ｐゴシック" pitchFamily="-105" charset="-128"/>
                <a:cs typeface="ＭＳ Ｐゴシック" pitchFamily="-105" charset="-128"/>
              </a:rPr>
              <a:t>KFF 2010 diary</a:t>
            </a:r>
          </a:p>
          <a:p>
            <a:r>
              <a:rPr lang="en-US" sz="1200" kern="1200" dirty="0" smtClean="0">
                <a:solidFill>
                  <a:schemeClr val="tx1"/>
                </a:solidFill>
                <a:latin typeface="Arial" pitchFamily="-105" charset="0"/>
                <a:ea typeface="ＭＳ Ｐゴシック" pitchFamily="-105" charset="-128"/>
                <a:cs typeface="ＭＳ Ｐゴシック" pitchFamily="-105" charset="-128"/>
              </a:rPr>
              <a:t>Rich data, can include more fields than just TV </a:t>
            </a:r>
          </a:p>
          <a:p>
            <a:r>
              <a:rPr lang="en-US" sz="1200" kern="1200" dirty="0" smtClean="0">
                <a:solidFill>
                  <a:schemeClr val="tx1"/>
                </a:solidFill>
                <a:latin typeface="Arial" pitchFamily="-105" charset="0"/>
                <a:ea typeface="ＭＳ Ｐゴシック" pitchFamily="-105" charset="-128"/>
                <a:cs typeface="ＭＳ Ｐゴシック" pitchFamily="-105" charset="-128"/>
              </a:rPr>
              <a:t>Self-selection bias; inaccuracy; social desirability; literacy assumption (excluding young children, illiterates, specially </a:t>
            </a:r>
            <a:r>
              <a:rPr lang="en-US" sz="1200" kern="1200" dirty="0" err="1" smtClean="0">
                <a:solidFill>
                  <a:schemeClr val="tx1"/>
                </a:solidFill>
                <a:latin typeface="Arial" pitchFamily="-105" charset="0"/>
                <a:ea typeface="ＭＳ Ｐゴシック" pitchFamily="-105" charset="-128"/>
                <a:cs typeface="ＭＳ Ｐゴシック" pitchFamily="-105" charset="-128"/>
              </a:rPr>
              <a:t>abled</a:t>
            </a:r>
            <a:r>
              <a:rPr lang="en-US" sz="1200" kern="1200" dirty="0" smtClean="0">
                <a:solidFill>
                  <a:schemeClr val="tx1"/>
                </a:solidFill>
                <a:latin typeface="Arial" pitchFamily="-105" charset="0"/>
                <a:ea typeface="ＭＳ Ｐゴシック" pitchFamily="-105" charset="-128"/>
                <a:cs typeface="ＭＳ Ｐゴシック" pitchFamily="-105" charset="-128"/>
              </a:rPr>
              <a:t>)</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Surveys; Survey respondents completed anonymous, 40-minute, self-administered written questionnaires in the classroom. Trained interviewers were present in each classroom to provide assistance if needed.</a:t>
            </a:r>
          </a:p>
          <a:p>
            <a:r>
              <a:rPr lang="en-US" sz="1200" kern="1200" dirty="0" smtClean="0">
                <a:solidFill>
                  <a:schemeClr val="tx1"/>
                </a:solidFill>
                <a:latin typeface="Arial" pitchFamily="-105" charset="0"/>
                <a:ea typeface="ＭＳ Ｐゴシック" pitchFamily="-105" charset="-128"/>
                <a:cs typeface="ＭＳ Ｐゴシック" pitchFamily="-105" charset="-128"/>
              </a:rPr>
              <a:t>My issue when we hired </a:t>
            </a:r>
            <a:r>
              <a:rPr lang="en-US" sz="1200" kern="1200" dirty="0" err="1" smtClean="0">
                <a:solidFill>
                  <a:schemeClr val="tx1"/>
                </a:solidFill>
                <a:latin typeface="Arial" pitchFamily="-105" charset="0"/>
                <a:ea typeface="ＭＳ Ｐゴシック" pitchFamily="-105" charset="-128"/>
                <a:cs typeface="ＭＳ Ｐゴシック" pitchFamily="-105" charset="-128"/>
              </a:rPr>
              <a:t>Magid</a:t>
            </a:r>
            <a:r>
              <a:rPr lang="en-US" sz="1200" kern="1200" dirty="0" smtClean="0">
                <a:solidFill>
                  <a:schemeClr val="tx1"/>
                </a:solidFill>
                <a:latin typeface="Arial" pitchFamily="-105" charset="0"/>
                <a:ea typeface="ＭＳ Ｐゴシック" pitchFamily="-105" charset="-128"/>
                <a:cs typeface="ＭＳ Ｐゴシック" pitchFamily="-105" charset="-128"/>
              </a:rPr>
              <a:t>; Final Q on KFF</a:t>
            </a:r>
          </a:p>
          <a:p>
            <a:r>
              <a:rPr lang="en-US" sz="1200" kern="1200" dirty="0" smtClean="0">
                <a:solidFill>
                  <a:schemeClr val="tx1"/>
                </a:solidFill>
                <a:latin typeface="Arial" pitchFamily="-105" charset="0"/>
                <a:ea typeface="ＭＳ Ｐゴシック" pitchFamily="-105" charset="-128"/>
                <a:cs typeface="ＭＳ Ｐゴシック" pitchFamily="-105" charset="-128"/>
              </a:rPr>
              <a:t>Rich data, can include more fields than just TV </a:t>
            </a:r>
          </a:p>
          <a:p>
            <a:r>
              <a:rPr lang="en-US" sz="1200" kern="1200" dirty="0" smtClean="0">
                <a:solidFill>
                  <a:schemeClr val="tx1"/>
                </a:solidFill>
                <a:latin typeface="Arial" pitchFamily="-105" charset="0"/>
                <a:ea typeface="ＭＳ Ｐゴシック" pitchFamily="-105" charset="-128"/>
                <a:cs typeface="ＭＳ Ｐゴシック" pitchFamily="-105" charset="-128"/>
              </a:rPr>
              <a:t>Self-selection bias; recruitment challenges (diminished random digit dial, low rates of online participation) inaccuracy; social desirability; memory error; error by misunderstanding the Q</a:t>
            </a: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our relationship</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eaLnBrk="1" hangingPunct="1">
              <a:buFontTx/>
              <a:buNone/>
            </a:pPr>
            <a:r>
              <a:rPr lang="en-US" sz="1200" dirty="0" smtClean="0"/>
              <a:t>Generation M2: Media in the Lives of 8- to 18-year-olds</a:t>
            </a:r>
          </a:p>
          <a:p>
            <a:pPr algn="l" eaLnBrk="1" hangingPunct="1">
              <a:buFontTx/>
              <a:buNone/>
            </a:pPr>
            <a:r>
              <a:rPr lang="en-US" sz="1050" dirty="0" smtClean="0"/>
              <a:t>(</a:t>
            </a:r>
            <a:r>
              <a:rPr lang="en-US" sz="1050" dirty="0" err="1" smtClean="0"/>
              <a:t>Rideout</a:t>
            </a:r>
            <a:r>
              <a:rPr lang="en-US" sz="1050" dirty="0" smtClean="0"/>
              <a:t>, </a:t>
            </a:r>
            <a:r>
              <a:rPr lang="en-US" sz="1050" dirty="0" err="1" smtClean="0"/>
              <a:t>Foehr</a:t>
            </a:r>
            <a:r>
              <a:rPr lang="en-US" sz="1050" dirty="0" smtClean="0"/>
              <a:t> &amp; Roberts, 2010)</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5" charset="0"/>
                <a:ea typeface="ＭＳ Ｐゴシック" pitchFamily="-105" charset="-128"/>
                <a:cs typeface="ＭＳ Ｐゴシック" pitchFamily="-105" charset="-128"/>
              </a:rPr>
              <a:t>-average of 7:38/day, 7 days a week (increase from 2004, 6:21/day); 10:45 exposure due to multitasking</a:t>
            </a:r>
          </a:p>
          <a:p>
            <a:endParaRPr lang="en-US" sz="1200" kern="1200" dirty="0" smtClean="0">
              <a:solidFill>
                <a:schemeClr val="tx1"/>
              </a:solidFill>
              <a:latin typeface="Arial" pitchFamily="-105" charset="0"/>
              <a:ea typeface="ＭＳ Ｐゴシック" pitchFamily="-105" charset="-128"/>
              <a:cs typeface="ＭＳ Ｐゴシック" pitchFamily="-105" charset="-128"/>
            </a:endParaRPr>
          </a:p>
          <a:p>
            <a:r>
              <a:rPr lang="en-US" sz="1200" kern="1200" dirty="0" smtClean="0">
                <a:solidFill>
                  <a:schemeClr val="tx1"/>
                </a:solidFill>
                <a:latin typeface="Arial" pitchFamily="-105" charset="0"/>
                <a:ea typeface="ＭＳ Ｐゴシック" pitchFamily="-105" charset="-128"/>
                <a:cs typeface="ＭＳ Ｐゴシック" pitchFamily="-105" charset="-128"/>
              </a:rPr>
              <a:t>-“… constant stream of messages about families, peers, relationships, gender roles, sex, violence, food, values, clothes, and an abundance of other topics too long to list”</a:t>
            </a:r>
          </a:p>
          <a:p>
            <a:r>
              <a:rPr lang="en-US" sz="1200" kern="1200" dirty="0" smtClean="0">
                <a:solidFill>
                  <a:schemeClr val="tx1"/>
                </a:solidFill>
                <a:latin typeface="Arial" pitchFamily="-105" charset="0"/>
                <a:ea typeface="ＭＳ Ｐゴシック" pitchFamily="-105" charset="-128"/>
                <a:cs typeface="ＭＳ Ｐゴシック" pitchFamily="-105" charset="-128"/>
              </a:rPr>
              <a:t>-“… which activities they engage in, how often they multitask, and how they </a:t>
            </a:r>
            <a:r>
              <a:rPr lang="en-US" sz="1200" kern="1200" dirty="0" err="1" smtClean="0">
                <a:solidFill>
                  <a:schemeClr val="tx1"/>
                </a:solidFill>
                <a:latin typeface="Arial" pitchFamily="-105" charset="0"/>
                <a:ea typeface="ＭＳ Ｐゴシック" pitchFamily="-105" charset="-128"/>
                <a:cs typeface="ＭＳ Ｐゴシック" pitchFamily="-105" charset="-128"/>
              </a:rPr>
              <a:t>di_er</a:t>
            </a:r>
            <a:r>
              <a:rPr lang="en-US" sz="1200" kern="1200" dirty="0" smtClean="0">
                <a:solidFill>
                  <a:schemeClr val="tx1"/>
                </a:solidFill>
                <a:latin typeface="Arial" pitchFamily="-105" charset="0"/>
                <a:ea typeface="ＭＳ Ｐゴシック" pitchFamily="-105" charset="-128"/>
                <a:cs typeface="ＭＳ Ｐゴシック" pitchFamily="-105" charset="-128"/>
              </a:rPr>
              <a:t> from one another in the patterns of their media use. Our aim is to provide a more solid base from which to examine media’s effects on children and to help guide those who are proactively using media to inform and educate America’s youth.</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39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40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41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42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43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Cranky: possibility</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Cranky: possibility</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Cranky: possibility</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better.</a:t>
            </a:r>
          </a:p>
          <a:p>
            <a:endParaRPr lang="en-US" dirty="0" smtClean="0"/>
          </a:p>
          <a:p>
            <a:r>
              <a:rPr lang="en-US" dirty="0" smtClean="0"/>
              <a:t>I am not a complex organization (although my body is a marvelous machine) and I’m not transmitting public messages. This is about you and me. Your behavior matters</a:t>
            </a:r>
            <a:r>
              <a:rPr lang="en-US" baseline="0" dirty="0" smtClean="0"/>
              <a:t> – I notice it and it influences me, the way a prerecorded mass media blast CAN’T be impacted. So let’s go on this intellectual journey together.</a:t>
            </a:r>
          </a:p>
          <a:p>
            <a:endParaRPr lang="en-US" baseline="0" dirty="0" smtClean="0"/>
          </a:p>
          <a:p>
            <a:r>
              <a:rPr lang="en-US" baseline="0" dirty="0" smtClean="0"/>
              <a:t>Also, you’re not bowling alone. You’re sitting in a </a:t>
            </a:r>
            <a:r>
              <a:rPr lang="en-US" baseline="0" dirty="0" err="1" smtClean="0"/>
              <a:t>supersweet</a:t>
            </a:r>
            <a:r>
              <a:rPr lang="en-US" baseline="0" dirty="0" smtClean="0"/>
              <a:t>, super sweet community and I’m going to have you talking to your neighbor and thinking and talking things out together. Watching this movie is NOT the same as coming to class. I’m trying to give you a value add for messing up your lunch time. You’ve </a:t>
            </a:r>
            <a:r>
              <a:rPr lang="en-US" baseline="0" dirty="0" err="1" smtClean="0"/>
              <a:t>gotta</a:t>
            </a:r>
            <a:r>
              <a:rPr lang="en-US" baseline="0" dirty="0" smtClean="0"/>
              <a:t> bring it.</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Close social ties?</a:t>
            </a:r>
          </a:p>
          <a:p>
            <a:r>
              <a:rPr lang="en-US" sz="1200" kern="1200" dirty="0" smtClean="0">
                <a:solidFill>
                  <a:schemeClr val="tx1"/>
                </a:solidFill>
                <a:latin typeface="Arial" pitchFamily="-105" charset="0"/>
                <a:ea typeface="ＭＳ Ｐゴシック" pitchFamily="-105" charset="-128"/>
                <a:cs typeface="ＭＳ Ｐゴシック" pitchFamily="-105" charset="-128"/>
              </a:rPr>
              <a:t>		-sensation of these ties via </a:t>
            </a:r>
            <a:r>
              <a:rPr lang="en-US" sz="1200" kern="1200" dirty="0" err="1" smtClean="0">
                <a:solidFill>
                  <a:schemeClr val="tx1"/>
                </a:solidFill>
                <a:latin typeface="Arial" pitchFamily="-105" charset="0"/>
                <a:ea typeface="ＭＳ Ｐゴシック" pitchFamily="-105" charset="-128"/>
                <a:cs typeface="ＭＳ Ｐゴシック" pitchFamily="-105" charset="-128"/>
              </a:rPr>
              <a:t>parasocial</a:t>
            </a:r>
            <a:r>
              <a:rPr lang="en-US" sz="1200" kern="1200" dirty="0" smtClean="0">
                <a:solidFill>
                  <a:schemeClr val="tx1"/>
                </a:solidFill>
                <a:latin typeface="Arial" pitchFamily="-105" charset="0"/>
                <a:ea typeface="ＭＳ Ｐゴシック" pitchFamily="-105" charset="-128"/>
                <a:cs typeface="ＭＳ Ｐゴシック" pitchFamily="-105" charset="-128"/>
              </a:rPr>
              <a:t> interaction</a:t>
            </a:r>
          </a:p>
          <a:p>
            <a:r>
              <a:rPr lang="en-US" sz="1200" kern="1200" dirty="0" smtClean="0">
                <a:solidFill>
                  <a:schemeClr val="tx1"/>
                </a:solidFill>
                <a:latin typeface="Arial" pitchFamily="-105" charset="0"/>
                <a:ea typeface="ＭＳ Ｐゴシック" pitchFamily="-105" charset="-128"/>
                <a:cs typeface="ＭＳ Ｐゴシック" pitchFamily="-105" charset="-128"/>
              </a:rPr>
              <a:t>		-means of better engaging with people due to ability to observe appropriate social behavior and fodder for conversation</a:t>
            </a:r>
          </a:p>
          <a:p>
            <a:r>
              <a:rPr lang="en-US" sz="1200" kern="1200" dirty="0" smtClean="0">
                <a:solidFill>
                  <a:schemeClr val="tx1"/>
                </a:solidFill>
                <a:latin typeface="Arial" pitchFamily="-105" charset="0"/>
                <a:ea typeface="ＭＳ Ｐゴシック" pitchFamily="-105" charset="-128"/>
                <a:cs typeface="ＭＳ Ｐゴシック" pitchFamily="-105" charset="-128"/>
              </a:rPr>
              <a:t>		-ways of finding people, e.g., fan communities, online niches (Jamaica found her boyfriend via </a:t>
            </a:r>
            <a:r>
              <a:rPr lang="en-US" sz="1200" kern="1200" dirty="0" err="1" smtClean="0">
                <a:solidFill>
                  <a:schemeClr val="tx1"/>
                </a:solidFill>
                <a:latin typeface="Arial" pitchFamily="-105" charset="0"/>
                <a:ea typeface="ＭＳ Ｐゴシック" pitchFamily="-105" charset="-128"/>
                <a:cs typeface="ＭＳ Ｐゴシック" pitchFamily="-105" charset="-128"/>
              </a:rPr>
              <a:t>WoW</a:t>
            </a:r>
            <a:r>
              <a:rPr lang="en-US" sz="1200" kern="1200" dirty="0" smtClean="0">
                <a:solidFill>
                  <a:schemeClr val="tx1"/>
                </a:solidFill>
                <a:latin typeface="Arial" pitchFamily="-105" charset="0"/>
                <a:ea typeface="ＭＳ Ｐゴシック" pitchFamily="-105" charset="-128"/>
                <a:cs typeface="ＭＳ Ｐゴシック" pitchFamily="-105" charset="-128"/>
              </a:rPr>
              <a:t>)</a:t>
            </a:r>
          </a:p>
          <a:p>
            <a:r>
              <a:rPr lang="en-US" sz="1200" kern="1200" dirty="0" smtClean="0">
                <a:solidFill>
                  <a:schemeClr val="tx1"/>
                </a:solidFill>
                <a:latin typeface="Arial" pitchFamily="-105" charset="0"/>
                <a:ea typeface="ＭＳ Ｐゴシック" pitchFamily="-105" charset="-128"/>
                <a:cs typeface="ＭＳ Ｐゴシック" pitchFamily="-105" charset="-128"/>
              </a:rPr>
              <a:t>Fantasy play and/or abilities to problem-solve?</a:t>
            </a:r>
          </a:p>
          <a:p>
            <a:r>
              <a:rPr lang="en-US" sz="1200" kern="1200" dirty="0" smtClean="0">
                <a:solidFill>
                  <a:schemeClr val="tx1"/>
                </a:solidFill>
                <a:latin typeface="Arial" pitchFamily="-105" charset="0"/>
                <a:ea typeface="ＭＳ Ｐゴシック" pitchFamily="-105" charset="-128"/>
                <a:cs typeface="ＭＳ Ｐゴシック" pitchFamily="-105" charset="-128"/>
              </a:rPr>
              <a:t>		-Diane Levin’s publications </a:t>
            </a:r>
          </a:p>
          <a:p>
            <a:r>
              <a:rPr lang="en-US" sz="1200" kern="1200" dirty="0" smtClean="0">
                <a:solidFill>
                  <a:schemeClr val="tx1"/>
                </a:solidFill>
                <a:latin typeface="Arial" pitchFamily="-105" charset="0"/>
                <a:ea typeface="ＭＳ Ｐゴシック" pitchFamily="-105" charset="-128"/>
                <a:cs typeface="ＭＳ Ｐゴシック" pitchFamily="-105" charset="-128"/>
              </a:rPr>
              <a:t>		-</a:t>
            </a:r>
            <a:r>
              <a:rPr lang="en-US" sz="1200" kern="1200" dirty="0" err="1" smtClean="0">
                <a:solidFill>
                  <a:schemeClr val="tx1"/>
                </a:solidFill>
                <a:latin typeface="Arial" pitchFamily="-105" charset="0"/>
                <a:ea typeface="ＭＳ Ｐゴシック" pitchFamily="-105" charset="-128"/>
                <a:cs typeface="ＭＳ Ｐゴシック" pitchFamily="-105" charset="-128"/>
              </a:rPr>
              <a:t>Gotz</a:t>
            </a:r>
            <a:r>
              <a:rPr lang="en-US" sz="1200" kern="1200" dirty="0" smtClean="0">
                <a:solidFill>
                  <a:schemeClr val="tx1"/>
                </a:solidFill>
                <a:latin typeface="Arial" pitchFamily="-105" charset="0"/>
                <a:ea typeface="ＭＳ Ｐゴシック" pitchFamily="-105" charset="-128"/>
                <a:cs typeface="ＭＳ Ｐゴシック" pitchFamily="-105" charset="-128"/>
              </a:rPr>
              <a:t>, </a:t>
            </a:r>
            <a:r>
              <a:rPr lang="en-US" sz="1200" kern="1200" dirty="0" err="1" smtClean="0">
                <a:solidFill>
                  <a:schemeClr val="tx1"/>
                </a:solidFill>
                <a:latin typeface="Arial" pitchFamily="-105" charset="0"/>
                <a:ea typeface="ＭＳ Ｐゴシック" pitchFamily="-105" charset="-128"/>
                <a:cs typeface="ＭＳ Ｐゴシック" pitchFamily="-105" charset="-128"/>
              </a:rPr>
              <a:t>Lemish</a:t>
            </a:r>
            <a:r>
              <a:rPr lang="en-US" sz="1200" kern="1200" dirty="0" smtClean="0">
                <a:solidFill>
                  <a:schemeClr val="tx1"/>
                </a:solidFill>
                <a:latin typeface="Arial" pitchFamily="-105" charset="0"/>
                <a:ea typeface="ＭＳ Ｐゴシック" pitchFamily="-105" charset="-128"/>
                <a:cs typeface="ＭＳ Ｐゴシック" pitchFamily="-105" charset="-128"/>
              </a:rPr>
              <a:t>, Moon, &amp; </a:t>
            </a:r>
            <a:r>
              <a:rPr lang="en-US" sz="1200" kern="1200" dirty="0" err="1" smtClean="0">
                <a:solidFill>
                  <a:schemeClr val="tx1"/>
                </a:solidFill>
                <a:latin typeface="Arial" pitchFamily="-105" charset="0"/>
                <a:ea typeface="ＭＳ Ｐゴシック" pitchFamily="-105" charset="-128"/>
                <a:cs typeface="ＭＳ Ｐゴシック" pitchFamily="-105" charset="-128"/>
              </a:rPr>
              <a:t>Aidman</a:t>
            </a:r>
            <a:r>
              <a:rPr lang="en-US" sz="1200" kern="1200" dirty="0" smtClean="0">
                <a:solidFill>
                  <a:schemeClr val="tx1"/>
                </a:solidFill>
                <a:latin typeface="Arial" pitchFamily="-105" charset="0"/>
                <a:ea typeface="ＭＳ Ｐゴシック" pitchFamily="-105" charset="-128"/>
                <a:cs typeface="ＭＳ Ｐゴシック" pitchFamily="-105" charset="-128"/>
              </a:rPr>
              <a:t>. (2005). When Harry Potter Meets </a:t>
            </a:r>
            <a:r>
              <a:rPr lang="en-US" sz="1200" kern="1200" dirty="0" err="1" smtClean="0">
                <a:solidFill>
                  <a:schemeClr val="tx1"/>
                </a:solidFill>
                <a:latin typeface="Arial" pitchFamily="-105" charset="0"/>
                <a:ea typeface="ＭＳ Ｐゴシック" pitchFamily="-105" charset="-128"/>
                <a:cs typeface="ＭＳ Ｐゴシック" pitchFamily="-105" charset="-128"/>
              </a:rPr>
              <a:t>Pokemon</a:t>
            </a:r>
            <a:r>
              <a:rPr lang="en-US" sz="1200" kern="1200" dirty="0" smtClean="0">
                <a:solidFill>
                  <a:schemeClr val="tx1"/>
                </a:solidFill>
                <a:latin typeface="Arial" pitchFamily="-105" charset="0"/>
                <a:ea typeface="ＭＳ Ｐゴシック" pitchFamily="-105" charset="-128"/>
                <a:cs typeface="ＭＳ Ｐゴシック" pitchFamily="-105" charset="-128"/>
              </a:rPr>
              <a:t> in Disney Land: Media and the Make-Believe Worlds of Children.</a:t>
            </a:r>
          </a:p>
          <a:p>
            <a:r>
              <a:rPr lang="en-US" sz="1200" kern="1200" dirty="0" smtClean="0">
                <a:solidFill>
                  <a:schemeClr val="tx1"/>
                </a:solidFill>
                <a:latin typeface="Arial" pitchFamily="-105" charset="0"/>
                <a:ea typeface="ＭＳ Ｐゴシック" pitchFamily="-105" charset="-128"/>
                <a:cs typeface="ＭＳ Ｐゴシック" pitchFamily="-105" charset="-128"/>
              </a:rPr>
              <a:t>Reading?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105" charset="0"/>
                <a:ea typeface="ＭＳ Ｐゴシック" pitchFamily="-105" charset="-128"/>
                <a:cs typeface="ＭＳ Ｐゴシック" pitchFamily="-105" charset="-128"/>
              </a:rPr>
              <a:t>Threshold effect: </a:t>
            </a:r>
          </a:p>
          <a:p>
            <a:r>
              <a:rPr lang="en-US" sz="1200" kern="1200" dirty="0" smtClean="0">
                <a:solidFill>
                  <a:schemeClr val="tx1"/>
                </a:solidFill>
                <a:latin typeface="Arial" pitchFamily="-105" charset="0"/>
                <a:ea typeface="ＭＳ Ｐゴシック" pitchFamily="-105" charset="-128"/>
                <a:cs typeface="ＭＳ Ｐゴシック" pitchFamily="-105" charset="-128"/>
              </a:rPr>
              <a:t>-no negative impacts until meet/surpass ten hour/day mark; </a:t>
            </a:r>
          </a:p>
          <a:p>
            <a:r>
              <a:rPr lang="en-US" sz="1200" kern="1200" dirty="0" smtClean="0">
                <a:solidFill>
                  <a:schemeClr val="tx1"/>
                </a:solidFill>
                <a:latin typeface="Arial" pitchFamily="-105" charset="0"/>
                <a:ea typeface="ＭＳ Ｐゴシック" pitchFamily="-105" charset="-128"/>
                <a:cs typeface="ＭＳ Ｐゴシック" pitchFamily="-105" charset="-128"/>
              </a:rPr>
              <a:t>-</a:t>
            </a:r>
            <a:r>
              <a:rPr lang="en-US" sz="1200" kern="1200" dirty="0" err="1" smtClean="0">
                <a:solidFill>
                  <a:schemeClr val="tx1"/>
                </a:solidFill>
                <a:latin typeface="Arial" pitchFamily="-105" charset="0"/>
                <a:ea typeface="ＭＳ Ｐゴシック" pitchFamily="-105" charset="-128"/>
                <a:cs typeface="ＭＳ Ｐゴシック" pitchFamily="-105" charset="-128"/>
              </a:rPr>
              <a:t>Lapierre</a:t>
            </a:r>
            <a:r>
              <a:rPr lang="en-US" sz="1200" kern="1200" dirty="0" smtClean="0">
                <a:solidFill>
                  <a:schemeClr val="tx1"/>
                </a:solidFill>
                <a:latin typeface="Arial" pitchFamily="-105" charset="0"/>
                <a:ea typeface="ＭＳ Ｐゴシック" pitchFamily="-105" charset="-128"/>
                <a:cs typeface="ＭＳ Ｐゴシック" pitchFamily="-105" charset="-128"/>
              </a:rPr>
              <a:t>, </a:t>
            </a:r>
            <a:r>
              <a:rPr lang="en-US" sz="1200" kern="1200" dirty="0" err="1" smtClean="0">
                <a:solidFill>
                  <a:schemeClr val="tx1"/>
                </a:solidFill>
                <a:latin typeface="Arial" pitchFamily="-105" charset="0"/>
                <a:ea typeface="ＭＳ Ｐゴシック" pitchFamily="-105" charset="-128"/>
                <a:cs typeface="ＭＳ Ｐゴシック" pitchFamily="-105" charset="-128"/>
              </a:rPr>
              <a:t>Piotrowski</a:t>
            </a:r>
            <a:r>
              <a:rPr lang="en-US" sz="1200" kern="1200" dirty="0" smtClean="0">
                <a:solidFill>
                  <a:schemeClr val="tx1"/>
                </a:solidFill>
                <a:latin typeface="Arial" pitchFamily="-105" charset="0"/>
                <a:ea typeface="ＭＳ Ｐゴシック" pitchFamily="-105" charset="-128"/>
                <a:cs typeface="ＭＳ Ｐゴシック" pitchFamily="-105" charset="-128"/>
              </a:rPr>
              <a:t> &amp; </a:t>
            </a:r>
            <a:r>
              <a:rPr lang="en-US" sz="1200" kern="1200" dirty="0" err="1" smtClean="0">
                <a:solidFill>
                  <a:schemeClr val="tx1"/>
                </a:solidFill>
                <a:latin typeface="Arial" pitchFamily="-105" charset="0"/>
                <a:ea typeface="ＭＳ Ｐゴシック" pitchFamily="-105" charset="-128"/>
                <a:cs typeface="ＭＳ Ｐゴシック" pitchFamily="-105" charset="-128"/>
              </a:rPr>
              <a:t>Linebarger</a:t>
            </a:r>
            <a:r>
              <a:rPr lang="en-US" sz="1200" kern="1200" dirty="0" smtClean="0">
                <a:solidFill>
                  <a:schemeClr val="tx1"/>
                </a:solidFill>
                <a:latin typeface="Arial" pitchFamily="-105" charset="0"/>
                <a:ea typeface="ＭＳ Ｐゴシック" pitchFamily="-105" charset="-128"/>
                <a:cs typeface="ＭＳ Ｐゴシック" pitchFamily="-105" charset="-128"/>
              </a:rPr>
              <a:t> (2012) found negative impacts on 8 months to -8 years-old children’s cognitive and reading tasks when the TV is “always on” – 4 hours/day of background (program content irrelevant) </a:t>
            </a:r>
            <a:r>
              <a:rPr lang="en-US" sz="1200" u="sng" kern="1200" dirty="0" smtClean="0">
                <a:solidFill>
                  <a:schemeClr val="tx1"/>
                </a:solidFill>
                <a:latin typeface="Arial" pitchFamily="-105" charset="0"/>
                <a:ea typeface="ＭＳ Ｐゴシック" pitchFamily="-105" charset="-128"/>
                <a:cs typeface="ＭＳ Ｐゴシック" pitchFamily="-105" charset="-128"/>
                <a:hlinkClick r:id="rId3"/>
              </a:rPr>
              <a:t>http://www.asc.upenn.edu/News/PressDetail.aspx?id=106</a:t>
            </a:r>
            <a:r>
              <a:rPr lang="en-US" sz="1200" kern="1200" dirty="0" smtClean="0">
                <a:solidFill>
                  <a:schemeClr val="tx1"/>
                </a:solidFill>
                <a:latin typeface="Arial" pitchFamily="-105" charset="0"/>
                <a:ea typeface="ＭＳ Ｐゴシック" pitchFamily="-105" charset="-128"/>
                <a:cs typeface="ＭＳ Ｐゴシック" pitchFamily="-105" charset="-128"/>
              </a:rPr>
              <a:t> </a:t>
            </a:r>
            <a:endParaRPr lang="en-US" sz="1200" kern="1200" dirty="0">
              <a:solidFill>
                <a:schemeClr val="tx1"/>
              </a:solidFill>
              <a:latin typeface="Arial" pitchFamily="-105"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Arial" pitchFamily="-105" charset="0"/>
                <a:ea typeface="ＭＳ Ｐゴシック" pitchFamily="-105" charset="-128"/>
                <a:cs typeface="ＭＳ Ｐゴシック" pitchFamily="-105" charset="-128"/>
              </a:rPr>
              <a:t>Obesity</a:t>
            </a:r>
            <a:endParaRPr lang="en-US" sz="1200" kern="1200" dirty="0" smtClean="0">
              <a:solidFill>
                <a:schemeClr val="tx1"/>
              </a:solidFill>
              <a:latin typeface="Arial" pitchFamily="-105" charset="0"/>
              <a:ea typeface="ＭＳ Ｐゴシック" pitchFamily="-105" charset="-128"/>
              <a:cs typeface="ＭＳ Ｐゴシック" pitchFamily="-105" charset="-128"/>
            </a:endParaRPr>
          </a:p>
          <a:p>
            <a:r>
              <a:rPr lang="en-US" sz="1200" kern="1200" dirty="0" smtClean="0">
                <a:solidFill>
                  <a:schemeClr val="tx1"/>
                </a:solidFill>
                <a:latin typeface="Arial" pitchFamily="-105" charset="0"/>
                <a:ea typeface="ＭＳ Ｐゴシック" pitchFamily="-105" charset="-128"/>
                <a:cs typeface="ＭＳ Ｐゴシック" pitchFamily="-105" charset="-128"/>
              </a:rPr>
              <a:t>	-not moving as you watch</a:t>
            </a:r>
          </a:p>
          <a:p>
            <a:r>
              <a:rPr lang="en-US" sz="1200" kern="1200" dirty="0" smtClean="0">
                <a:solidFill>
                  <a:schemeClr val="tx1"/>
                </a:solidFill>
                <a:latin typeface="Arial" pitchFamily="-105" charset="0"/>
                <a:ea typeface="ＭＳ Ｐゴシック" pitchFamily="-105" charset="-128"/>
                <a:cs typeface="ＭＳ Ｐゴシック" pitchFamily="-105" charset="-128"/>
              </a:rPr>
              <a:t>	-snacking as you watch</a:t>
            </a:r>
          </a:p>
          <a:p>
            <a:r>
              <a:rPr lang="en-US" sz="1200" kern="1200" dirty="0" smtClean="0">
                <a:solidFill>
                  <a:schemeClr val="tx1"/>
                </a:solidFill>
                <a:latin typeface="Arial" pitchFamily="-105" charset="0"/>
                <a:ea typeface="ＭＳ Ｐゴシック" pitchFamily="-105" charset="-128"/>
                <a:cs typeface="ＭＳ Ｐゴシック" pitchFamily="-105" charset="-128"/>
              </a:rPr>
              <a:t>	-watching commercials that increase your likelihood of purchasing unhealthy foods</a:t>
            </a:r>
          </a:p>
          <a:p>
            <a:r>
              <a:rPr lang="en-US" sz="1200" kern="1200" dirty="0" smtClean="0">
                <a:solidFill>
                  <a:schemeClr val="tx1"/>
                </a:solidFill>
                <a:latin typeface="Arial" pitchFamily="-105" charset="0"/>
                <a:ea typeface="ＭＳ Ｐゴシック" pitchFamily="-105" charset="-128"/>
                <a:cs typeface="ＭＳ Ｐゴシック" pitchFamily="-105" charset="-128"/>
              </a:rPr>
              <a:t>	-discouragement about body as look upon the thin actors and eat to console oneself?</a:t>
            </a:r>
          </a:p>
          <a:p>
            <a:endParaRPr lang="en-US" sz="1200" kern="1200" dirty="0">
              <a:solidFill>
                <a:schemeClr val="tx1"/>
              </a:solidFill>
              <a:latin typeface="Arial" pitchFamily="-105"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105" charset="0"/>
                <a:ea typeface="ＭＳ Ｐゴシック" pitchFamily="-105" charset="-128"/>
                <a:cs typeface="ＭＳ Ｐゴシック" pitchFamily="-105" charset="-128"/>
              </a:rPr>
              <a:t>Livingstone, S. (2007). Do the media harm children? Reflections on new approaches to an old problem. </a:t>
            </a:r>
            <a:r>
              <a:rPr lang="en-US" sz="1200" i="1" kern="1200" dirty="0" smtClean="0">
                <a:solidFill>
                  <a:schemeClr val="tx1"/>
                </a:solidFill>
                <a:latin typeface="Arial" pitchFamily="-105" charset="0"/>
                <a:ea typeface="ＭＳ Ｐゴシック" pitchFamily="-105" charset="-128"/>
                <a:cs typeface="ＭＳ Ｐゴシック" pitchFamily="-105" charset="-128"/>
              </a:rPr>
              <a:t>Journal of Children and Media, 1</a:t>
            </a:r>
            <a:r>
              <a:rPr lang="en-US" sz="1200" kern="1200" dirty="0" smtClean="0">
                <a:solidFill>
                  <a:schemeClr val="tx1"/>
                </a:solidFill>
                <a:latin typeface="Arial" pitchFamily="-105" charset="0"/>
                <a:ea typeface="ＭＳ Ｐゴシック" pitchFamily="-105" charset="-128"/>
                <a:cs typeface="ＭＳ Ｐゴシック" pitchFamily="-105" charset="-128"/>
              </a:rPr>
              <a:t>(1),</a:t>
            </a:r>
            <a:r>
              <a:rPr lang="en-US" sz="1200" i="1" kern="1200" dirty="0" smtClean="0">
                <a:solidFill>
                  <a:schemeClr val="tx1"/>
                </a:solidFill>
                <a:latin typeface="Arial" pitchFamily="-105" charset="0"/>
                <a:ea typeface="ＭＳ Ｐゴシック" pitchFamily="-105" charset="-128"/>
                <a:cs typeface="ＭＳ Ｐゴシック" pitchFamily="-105" charset="-128"/>
              </a:rPr>
              <a:t> </a:t>
            </a:r>
            <a:r>
              <a:rPr lang="en-US" sz="1200" kern="1200" dirty="0" smtClean="0">
                <a:solidFill>
                  <a:schemeClr val="tx1"/>
                </a:solidFill>
                <a:latin typeface="Arial" pitchFamily="-105" charset="0"/>
                <a:ea typeface="ＭＳ Ｐゴシック" pitchFamily="-105" charset="-128"/>
                <a:cs typeface="ＭＳ Ｐゴシック" pitchFamily="-105" charset="-128"/>
              </a:rPr>
              <a:t>5-14. </a:t>
            </a:r>
          </a:p>
          <a:p>
            <a:endParaRPr lang="en-US" sz="1200" kern="1200" dirty="0" smtClean="0">
              <a:solidFill>
                <a:schemeClr val="tx1"/>
              </a:solidFill>
              <a:latin typeface="Arial" pitchFamily="-105" charset="0"/>
              <a:ea typeface="ＭＳ Ｐゴシック" pitchFamily="-105" charset="-128"/>
              <a:cs typeface="ＭＳ Ｐゴシック" pitchFamily="-105" charset="-128"/>
            </a:endParaRPr>
          </a:p>
          <a:p>
            <a:r>
              <a:rPr lang="en-US" sz="1200" kern="1200" dirty="0" smtClean="0">
                <a:solidFill>
                  <a:schemeClr val="tx1"/>
                </a:solidFill>
                <a:latin typeface="Arial" pitchFamily="-105" charset="0"/>
                <a:ea typeface="ＭＳ Ｐゴシック" pitchFamily="-105" charset="-128"/>
                <a:cs typeface="ＭＳ Ｐゴシック" pitchFamily="-105" charset="-128"/>
              </a:rPr>
              <a:t>“The polarization of approaches that bifurcates our research community undermines our collective ability to speak powerfully to our source fields—of media studies, of childhood studies” (Livingstone, 2007, </a:t>
            </a:r>
            <a:r>
              <a:rPr lang="en-US" sz="1200" kern="1200" dirty="0" err="1" smtClean="0">
                <a:solidFill>
                  <a:schemeClr val="tx1"/>
                </a:solidFill>
                <a:latin typeface="Arial" pitchFamily="-105" charset="0"/>
                <a:ea typeface="ＭＳ Ｐゴシック" pitchFamily="-105" charset="-128"/>
                <a:cs typeface="ＭＳ Ｐゴシック" pitchFamily="-105" charset="-128"/>
              </a:rPr>
              <a:t>p</a:t>
            </a:r>
            <a:r>
              <a:rPr lang="en-US" sz="1200" kern="1200" dirty="0" smtClean="0">
                <a:solidFill>
                  <a:schemeClr val="tx1"/>
                </a:solidFill>
                <a:latin typeface="Arial" pitchFamily="-105" charset="0"/>
                <a:ea typeface="ＭＳ Ｐゴシック" pitchFamily="-105" charset="-128"/>
                <a:cs typeface="ＭＳ Ｐゴシック" pitchFamily="-105" charset="-128"/>
              </a:rPr>
              <a:t>. 5). </a:t>
            </a:r>
            <a:endParaRPr lang="en-US" sz="1200" kern="1200" dirty="0">
              <a:solidFill>
                <a:schemeClr val="tx1"/>
              </a:solidFill>
              <a:latin typeface="Arial" pitchFamily="-105"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London</a:t>
            </a:r>
            <a:r>
              <a:rPr lang="en-US" baseline="0" dirty="0" smtClean="0"/>
              <a:t> School of Economics</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London</a:t>
            </a:r>
            <a:r>
              <a:rPr lang="en-US" baseline="0" dirty="0" smtClean="0"/>
              <a:t> School </a:t>
            </a:r>
            <a:r>
              <a:rPr lang="en-US" baseline="0" smtClean="0"/>
              <a:t>of Economics</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55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56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57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58</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Habit</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9</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69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248518-772F-2E42-AE32-633490A9AD55}" type="slidenum">
              <a:rPr lang="en-US"/>
              <a:pPr/>
              <a:t>70</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Addiction</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Companionship --- </a:t>
            </a:r>
            <a:r>
              <a:rPr lang="en-US" dirty="0" err="1" smtClean="0"/>
              <a:t>parasocial</a:t>
            </a:r>
            <a:r>
              <a:rPr lang="en-US" dirty="0" smtClean="0"/>
              <a:t> relationships</a:t>
            </a:r>
          </a:p>
          <a:p>
            <a:endParaRPr lang="en-US" dirty="0" smtClean="0"/>
          </a:p>
          <a:p>
            <a:r>
              <a:rPr lang="en-US" sz="1200" kern="1200" dirty="0" smtClean="0">
                <a:solidFill>
                  <a:schemeClr val="tx1"/>
                </a:solidFill>
                <a:latin typeface="Arial" pitchFamily="-105" charset="0"/>
                <a:ea typeface="ＭＳ Ｐゴシック" pitchFamily="-105" charset="-128"/>
                <a:cs typeface="ＭＳ Ｐゴシック" pitchFamily="-105" charset="-128"/>
              </a:rPr>
              <a:t>Jonathan Cohen’s examination of recovery from “breakups” with TV characters correlate with attachment style – </a:t>
            </a:r>
          </a:p>
          <a:p>
            <a:r>
              <a:rPr lang="en-US" sz="1200" kern="1200" dirty="0" smtClean="0">
                <a:solidFill>
                  <a:schemeClr val="tx1"/>
                </a:solidFill>
                <a:latin typeface="Arial" pitchFamily="-105" charset="0"/>
                <a:ea typeface="ＭＳ Ｐゴシック" pitchFamily="-105" charset="-128"/>
                <a:cs typeface="ＭＳ Ｐゴシック" pitchFamily="-105" charset="-128"/>
              </a:rPr>
              <a:t>break-up distress was linked to attachment style, the intensity of the </a:t>
            </a:r>
            <a:r>
              <a:rPr lang="en-US" sz="1200" kern="1200" dirty="0" err="1" smtClean="0">
                <a:solidFill>
                  <a:schemeClr val="tx1"/>
                </a:solidFill>
                <a:latin typeface="Arial" pitchFamily="-105" charset="0"/>
                <a:ea typeface="ＭＳ Ｐゴシック" pitchFamily="-105" charset="-128"/>
                <a:cs typeface="ＭＳ Ｐゴシック" pitchFamily="-105" charset="-128"/>
              </a:rPr>
              <a:t>paraoscial</a:t>
            </a:r>
            <a:r>
              <a:rPr lang="en-US" sz="1200" kern="1200" dirty="0" smtClean="0">
                <a:solidFill>
                  <a:schemeClr val="tx1"/>
                </a:solidFill>
                <a:latin typeface="Arial" pitchFamily="-105" charset="0"/>
                <a:ea typeface="ＭＳ Ｐゴシック" pitchFamily="-105" charset="-128"/>
                <a:cs typeface="ＭＳ Ｐゴシック" pitchFamily="-105" charset="-128"/>
              </a:rPr>
              <a:t> relationship mediated the effect.</a:t>
            </a:r>
          </a:p>
          <a:p>
            <a:r>
              <a:rPr lang="en-US" sz="1200" kern="1200" dirty="0" smtClean="0">
                <a:solidFill>
                  <a:schemeClr val="tx1"/>
                </a:solidFill>
                <a:latin typeface="Arial" pitchFamily="-105" charset="0"/>
                <a:ea typeface="ＭＳ Ｐゴシック" pitchFamily="-105" charset="-128"/>
                <a:cs typeface="ＭＳ Ｐゴシック" pitchFamily="-105" charset="-128"/>
              </a:rPr>
              <a:t> </a:t>
            </a:r>
          </a:p>
          <a:p>
            <a:r>
              <a:rPr lang="en-US" sz="1200" kern="1200" dirty="0" smtClean="0">
                <a:solidFill>
                  <a:schemeClr val="tx1"/>
                </a:solidFill>
                <a:latin typeface="Arial" pitchFamily="-105" charset="0"/>
                <a:ea typeface="ＭＳ Ｐゴシック" pitchFamily="-105" charset="-128"/>
                <a:cs typeface="ＭＳ Ｐゴシック" pitchFamily="-105" charset="-128"/>
              </a:rPr>
              <a:t>Cohen, Jonathan (2004). “</a:t>
            </a:r>
            <a:r>
              <a:rPr lang="en-US" sz="1200" kern="1200" dirty="0" err="1" smtClean="0">
                <a:solidFill>
                  <a:schemeClr val="tx1"/>
                </a:solidFill>
                <a:latin typeface="Arial" pitchFamily="-105" charset="0"/>
                <a:ea typeface="ＭＳ Ｐゴシック" pitchFamily="-105" charset="-128"/>
                <a:cs typeface="ＭＳ Ｐゴシック" pitchFamily="-105" charset="-128"/>
              </a:rPr>
              <a:t>Parasocial</a:t>
            </a:r>
            <a:r>
              <a:rPr lang="en-US" sz="1200" kern="1200" dirty="0" smtClean="0">
                <a:solidFill>
                  <a:schemeClr val="tx1"/>
                </a:solidFill>
                <a:latin typeface="Arial" pitchFamily="-105" charset="0"/>
                <a:ea typeface="ＭＳ Ｐゴシック" pitchFamily="-105" charset="-128"/>
                <a:cs typeface="ＭＳ Ｐゴシック" pitchFamily="-105" charset="-128"/>
              </a:rPr>
              <a:t> Break-up from Favorite Television Characters: The 	Role of Attachment Styles and Relationship Intensity.” </a:t>
            </a:r>
            <a:r>
              <a:rPr lang="en-US" sz="1200" i="1" kern="1200" dirty="0" smtClean="0">
                <a:solidFill>
                  <a:schemeClr val="tx1"/>
                </a:solidFill>
                <a:latin typeface="Arial" pitchFamily="-105" charset="0"/>
                <a:ea typeface="ＭＳ Ｐゴシック" pitchFamily="-105" charset="-128"/>
                <a:cs typeface="ＭＳ Ｐゴシック" pitchFamily="-105" charset="-128"/>
              </a:rPr>
              <a:t>Journal of Social and 	Personal Relationships, 21</a:t>
            </a:r>
            <a:r>
              <a:rPr lang="en-US" sz="1200" kern="1200" dirty="0" smtClean="0">
                <a:solidFill>
                  <a:schemeClr val="tx1"/>
                </a:solidFill>
                <a:latin typeface="Arial" pitchFamily="-105" charset="0"/>
                <a:ea typeface="ＭＳ Ｐゴシック" pitchFamily="-105" charset="-128"/>
                <a:cs typeface="ＭＳ Ｐゴシック" pitchFamily="-105" charset="-128"/>
              </a:rPr>
              <a:t> (2), 187-202.</a:t>
            </a:r>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 NABI IN DA HOUSE:</a:t>
            </a:r>
          </a:p>
          <a:p>
            <a:r>
              <a:rPr lang="en-US" dirty="0" smtClean="0"/>
              <a:t>Next Monday,</a:t>
            </a:r>
            <a:r>
              <a:rPr lang="en-US" baseline="0" dirty="0" smtClean="0"/>
              <a:t> 12pm, Geoff Cowan Forum (ASC 225)</a:t>
            </a:r>
          </a:p>
          <a:p>
            <a:endParaRPr lang="en-US" baseline="0" dirty="0" smtClean="0"/>
          </a:p>
          <a:p>
            <a:r>
              <a:rPr lang="en-US" baseline="0" dirty="0" smtClean="0"/>
              <a:t>CINDY HOFFNER = friend of Stacy’s </a:t>
            </a:r>
            <a:r>
              <a:rPr lang="en-US" baseline="0" dirty="0" err="1" smtClean="0">
                <a:sym typeface="Wingdings"/>
              </a:rPr>
              <a:t></a:t>
            </a:r>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a:t>
            </a:r>
            <a:r>
              <a:rPr lang="en-US" baseline="0" dirty="0" smtClean="0"/>
              <a:t> interaction</a:t>
            </a:r>
          </a:p>
          <a:p>
            <a:r>
              <a:rPr lang="en-US" sz="1200" kern="1200" dirty="0" smtClean="0">
                <a:solidFill>
                  <a:schemeClr val="tx1"/>
                </a:solidFill>
                <a:latin typeface="Arial" pitchFamily="-105" charset="0"/>
                <a:ea typeface="ＭＳ Ｐゴシック" pitchFamily="-105" charset="-128"/>
                <a:cs typeface="ＭＳ Ｐゴシック" pitchFamily="-105" charset="-128"/>
              </a:rPr>
              <a:t>Viewing parties</a:t>
            </a:r>
          </a:p>
          <a:p>
            <a:r>
              <a:rPr lang="en-US" sz="1200" kern="1200" dirty="0" err="1" smtClean="0">
                <a:solidFill>
                  <a:schemeClr val="tx1"/>
                </a:solidFill>
                <a:latin typeface="Arial" pitchFamily="-105" charset="0"/>
                <a:ea typeface="ＭＳ Ｐゴシック" pitchFamily="-105" charset="-128"/>
                <a:cs typeface="ＭＳ Ｐゴシック" pitchFamily="-105" charset="-128"/>
              </a:rPr>
              <a:t>Watercooler</a:t>
            </a:r>
            <a:r>
              <a:rPr lang="en-US" sz="1200" kern="1200" dirty="0" smtClean="0">
                <a:solidFill>
                  <a:schemeClr val="tx1"/>
                </a:solidFill>
                <a:latin typeface="Arial" pitchFamily="-105" charset="0"/>
                <a:ea typeface="ＭＳ Ｐゴシック" pitchFamily="-105" charset="-128"/>
                <a:cs typeface="ＭＳ Ｐゴシック" pitchFamily="-105" charset="-128"/>
              </a:rPr>
              <a:t> chat</a:t>
            </a:r>
          </a:p>
          <a:p>
            <a:r>
              <a:rPr lang="en-US" sz="1200" kern="1200" dirty="0" smtClean="0">
                <a:solidFill>
                  <a:schemeClr val="tx1"/>
                </a:solidFill>
                <a:latin typeface="Arial" pitchFamily="-105" charset="0"/>
                <a:ea typeface="ＭＳ Ｐゴシック" pitchFamily="-105" charset="-128"/>
                <a:cs typeface="ＭＳ Ｐゴシック" pitchFamily="-105" charset="-128"/>
              </a:rPr>
              <a:t>Tweeting to satisfy need for camaraderie (Chen, 2011)</a:t>
            </a:r>
          </a:p>
          <a:p>
            <a:endParaRPr lang="en-US" dirty="0"/>
          </a:p>
        </p:txBody>
      </p:sp>
      <p:sp>
        <p:nvSpPr>
          <p:cNvPr id="4" name="Slide Number Placeholder 3"/>
          <p:cNvSpPr>
            <a:spLocks noGrp="1"/>
          </p:cNvSpPr>
          <p:nvPr>
            <p:ph type="sldNum" sz="quarter" idx="10"/>
          </p:nvPr>
        </p:nvSpPr>
        <p:spPr/>
        <p:txBody>
          <a:bodyPr/>
          <a:lstStyle/>
          <a:p>
            <a:pPr>
              <a:defRPr/>
            </a:pPr>
            <a:fld id="{136AFF6F-5CEA-224E-8175-18D1BF0A6BD0}"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
            <a:ext cx="19050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76200"/>
            <a:ext cx="55626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19812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1981200" cy="476250"/>
          </a:xfrm>
          <a:prstGeom prst="rect">
            <a:avLst/>
          </a:prstGeom>
        </p:spPr>
        <p:txBody>
          <a:bodyPr/>
          <a:lstStyle>
            <a:lvl1pPr>
              <a:defRPr smtClean="0"/>
            </a:lvl1pPr>
          </a:lstStyle>
          <a:p>
            <a:fld id="{F98669DD-EF88-FC4F-BDDD-B3751D8932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838200"/>
            <a:ext cx="3657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838200"/>
            <a:ext cx="3657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12" descr="areas"/>
          <p:cNvPicPr>
            <a:picLocks noChangeAspect="1" noChangeArrowheads="1"/>
          </p:cNvPicPr>
          <p:nvPr/>
        </p:nvPicPr>
        <p:blipFill>
          <a:blip r:embed="rId14"/>
          <a:srcRect/>
          <a:stretch>
            <a:fillRect/>
          </a:stretch>
        </p:blipFill>
        <p:spPr bwMode="auto">
          <a:xfrm>
            <a:off x="0" y="682625"/>
            <a:ext cx="1219200" cy="6175375"/>
          </a:xfrm>
          <a:prstGeom prst="rect">
            <a:avLst/>
          </a:prstGeom>
          <a:noFill/>
          <a:ln w="9525">
            <a:noFill/>
            <a:miter lim="800000"/>
            <a:headEnd/>
            <a:tailEnd/>
          </a:ln>
        </p:spPr>
      </p:pic>
      <p:sp>
        <p:nvSpPr>
          <p:cNvPr id="1027" name="Rectangle 8"/>
          <p:cNvSpPr>
            <a:spLocks noChangeArrowheads="1"/>
          </p:cNvSpPr>
          <p:nvPr/>
        </p:nvSpPr>
        <p:spPr bwMode="auto">
          <a:xfrm>
            <a:off x="0" y="0"/>
            <a:ext cx="9144000" cy="685800"/>
          </a:xfrm>
          <a:prstGeom prst="rect">
            <a:avLst/>
          </a:prstGeom>
          <a:solidFill>
            <a:srgbClr val="981E32"/>
          </a:solidFill>
          <a:ln w="9525">
            <a:noFill/>
            <a:miter lim="800000"/>
            <a:headEnd/>
            <a:tailEnd/>
          </a:ln>
        </p:spPr>
        <p:txBody>
          <a:bodyPr wrap="none" anchor="ctr">
            <a:prstTxWarp prst="textNoShape">
              <a:avLst/>
            </a:prstTxWarp>
          </a:bodyPr>
          <a:lstStyle/>
          <a:p>
            <a:pPr>
              <a:defRPr/>
            </a:pPr>
            <a:endParaRPr lang="en-US"/>
          </a:p>
        </p:txBody>
      </p:sp>
      <p:pic>
        <p:nvPicPr>
          <p:cNvPr id="1028" name="Picture 10" descr="a20percent"/>
          <p:cNvPicPr>
            <a:picLocks noChangeAspect="1" noChangeArrowheads="1"/>
          </p:cNvPicPr>
          <p:nvPr/>
        </p:nvPicPr>
        <p:blipFill>
          <a:blip r:embed="rId15"/>
          <a:srcRect r="23634" b="7681"/>
          <a:stretch>
            <a:fillRect/>
          </a:stretch>
        </p:blipFill>
        <p:spPr bwMode="auto">
          <a:xfrm>
            <a:off x="5260975" y="1935163"/>
            <a:ext cx="3883025" cy="4922837"/>
          </a:xfrm>
          <a:prstGeom prst="rect">
            <a:avLst/>
          </a:prstGeom>
          <a:noFill/>
          <a:ln w="9525">
            <a:noFill/>
            <a:miter lim="800000"/>
            <a:headEnd/>
            <a:tailEnd/>
          </a:ln>
        </p:spPr>
      </p:pic>
      <p:sp>
        <p:nvSpPr>
          <p:cNvPr id="1029" name="Rectangle 2"/>
          <p:cNvSpPr>
            <a:spLocks noGrp="1" noChangeArrowheads="1"/>
          </p:cNvSpPr>
          <p:nvPr>
            <p:ph type="title"/>
          </p:nvPr>
        </p:nvSpPr>
        <p:spPr bwMode="auto">
          <a:xfrm>
            <a:off x="3276600" y="76200"/>
            <a:ext cx="5715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1371600" y="838200"/>
            <a:ext cx="74676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Line 13"/>
          <p:cNvSpPr>
            <a:spLocks noChangeShapeType="1"/>
          </p:cNvSpPr>
          <p:nvPr/>
        </p:nvSpPr>
        <p:spPr bwMode="auto">
          <a:xfrm>
            <a:off x="1295400" y="606425"/>
            <a:ext cx="0" cy="6248400"/>
          </a:xfrm>
          <a:prstGeom prst="line">
            <a:avLst/>
          </a:prstGeom>
          <a:noFill/>
          <a:ln w="9525">
            <a:solidFill>
              <a:srgbClr val="981E32"/>
            </a:solidFill>
            <a:round/>
            <a:headEnd/>
            <a:tailEnd/>
          </a:ln>
        </p:spPr>
        <p:txBody>
          <a:bodyPr wrap="none" anchor="ctr">
            <a:prstTxWarp prst="textNoShape">
              <a:avLst/>
            </a:prstTxWarp>
          </a:bodyPr>
          <a:lstStyle/>
          <a:p>
            <a:pPr>
              <a:defRPr/>
            </a:pPr>
            <a:endParaRPr lang="en-US"/>
          </a:p>
        </p:txBody>
      </p:sp>
      <p:pic>
        <p:nvPicPr>
          <p:cNvPr id="1032" name="Picture 8" descr="2L_W.eps"/>
          <p:cNvPicPr>
            <a:picLocks noChangeAspect="1"/>
          </p:cNvPicPr>
          <p:nvPr/>
        </p:nvPicPr>
        <p:blipFill>
          <a:blip r:embed="rId16"/>
          <a:srcRect/>
          <a:stretch>
            <a:fillRect/>
          </a:stretch>
        </p:blipFill>
        <p:spPr bwMode="auto">
          <a:xfrm>
            <a:off x="152400" y="157163"/>
            <a:ext cx="2998788" cy="376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000">
          <a:solidFill>
            <a:schemeClr val="bg1"/>
          </a:solidFill>
          <a:latin typeface="+mj-lt"/>
          <a:ea typeface="+mj-ea"/>
          <a:cs typeface="+mj-cs"/>
        </a:defRPr>
      </a:lvl1pPr>
      <a:lvl2pPr algn="ctr" rtl="0" eaLnBrk="0" fontAlgn="base" hangingPunct="0">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6pPr>
      <a:lvl7pPr marL="914400" algn="ctr" rtl="0" fontAlgn="base">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7pPr>
      <a:lvl8pPr marL="1371600" algn="ctr" rtl="0" fontAlgn="base">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8pPr>
      <a:lvl9pPr marL="1828800" algn="ctr" rtl="0" fontAlgn="base">
        <a:spcBef>
          <a:spcPct val="0"/>
        </a:spcBef>
        <a:spcAft>
          <a:spcPct val="0"/>
        </a:spcAft>
        <a:defRPr sz="2000">
          <a:solidFill>
            <a:schemeClr val="bg1"/>
          </a:solidFill>
          <a:latin typeface="Arial Black"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lr>
          <a:srgbClr val="981E32"/>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981E32"/>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rgbClr val="981E32"/>
        </a:buClr>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981E32"/>
        </a:buClr>
        <a:buChar char="–"/>
        <a:defRPr>
          <a:solidFill>
            <a:schemeClr val="tx1"/>
          </a:solidFill>
          <a:latin typeface="+mn-lt"/>
          <a:ea typeface="+mn-ea"/>
        </a:defRPr>
      </a:lvl4pPr>
      <a:lvl5pPr marL="2057400" indent="-228600" algn="l" rtl="0" eaLnBrk="0" fontAlgn="base" hangingPunct="0">
        <a:spcBef>
          <a:spcPct val="20000"/>
        </a:spcBef>
        <a:spcAft>
          <a:spcPct val="0"/>
        </a:spcAft>
        <a:buClr>
          <a:srgbClr val="981E32"/>
        </a:buClr>
        <a:buChar char="»"/>
        <a:defRPr>
          <a:solidFill>
            <a:schemeClr val="tx1"/>
          </a:solidFill>
          <a:latin typeface="+mn-lt"/>
          <a:ea typeface="+mn-ea"/>
        </a:defRPr>
      </a:lvl5pPr>
      <a:lvl6pPr marL="2514600" indent="-228600" algn="l" rtl="0" fontAlgn="base">
        <a:spcBef>
          <a:spcPct val="20000"/>
        </a:spcBef>
        <a:spcAft>
          <a:spcPct val="0"/>
        </a:spcAft>
        <a:buClr>
          <a:srgbClr val="981E32"/>
        </a:buClr>
        <a:buChar char="»"/>
        <a:defRPr>
          <a:solidFill>
            <a:schemeClr val="tx1"/>
          </a:solidFill>
          <a:latin typeface="+mn-lt"/>
          <a:ea typeface="+mn-ea"/>
        </a:defRPr>
      </a:lvl6pPr>
      <a:lvl7pPr marL="2971800" indent="-228600" algn="l" rtl="0" fontAlgn="base">
        <a:spcBef>
          <a:spcPct val="20000"/>
        </a:spcBef>
        <a:spcAft>
          <a:spcPct val="0"/>
        </a:spcAft>
        <a:buClr>
          <a:srgbClr val="981E32"/>
        </a:buClr>
        <a:buChar char="»"/>
        <a:defRPr>
          <a:solidFill>
            <a:schemeClr val="tx1"/>
          </a:solidFill>
          <a:latin typeface="+mn-lt"/>
          <a:ea typeface="+mn-ea"/>
        </a:defRPr>
      </a:lvl7pPr>
      <a:lvl8pPr marL="3429000" indent="-228600" algn="l" rtl="0" fontAlgn="base">
        <a:spcBef>
          <a:spcPct val="20000"/>
        </a:spcBef>
        <a:spcAft>
          <a:spcPct val="0"/>
        </a:spcAft>
        <a:buClr>
          <a:srgbClr val="981E32"/>
        </a:buClr>
        <a:buChar char="»"/>
        <a:defRPr>
          <a:solidFill>
            <a:schemeClr val="tx1"/>
          </a:solidFill>
          <a:latin typeface="+mn-lt"/>
          <a:ea typeface="+mn-ea"/>
        </a:defRPr>
      </a:lvl8pPr>
      <a:lvl9pPr marL="3886200" indent="-228600" algn="l" rtl="0" fontAlgn="base">
        <a:spcBef>
          <a:spcPct val="20000"/>
        </a:spcBef>
        <a:spcAft>
          <a:spcPct val="0"/>
        </a:spcAft>
        <a:buClr>
          <a:srgbClr val="981E32"/>
        </a:buClr>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5.tif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gif"/><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1.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laurelfelt.org" TargetMode="External"/><Relationship Id="rId3" Type="http://schemas.openxmlformats.org/officeDocument/2006/relationships/hyperlink" Target="mailto:felt@usc.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4.tiff"/></Relationships>
</file>

<file path=ppt/slides/_rels/slide56.xml.rels><?xml version="1.0" encoding="UTF-8" standalone="yes"?>
<Relationships xmlns="http://schemas.openxmlformats.org/package/2006/relationships"><Relationship Id="rId3" Type="http://schemas.openxmlformats.org/officeDocument/2006/relationships/image" Target="../media/image35.tiff"/><Relationship Id="rId4" Type="http://schemas.openxmlformats.org/officeDocument/2006/relationships/image" Target="../media/image36.tif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7.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8.tif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9.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1.tif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4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4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US"/>
              <a:t>Lasswell</a:t>
            </a:r>
          </a:p>
        </p:txBody>
      </p:sp>
      <p:sp>
        <p:nvSpPr>
          <p:cNvPr id="34823" name="Rectangle 7"/>
          <p:cNvSpPr>
            <a:spLocks noGrp="1" noChangeArrowheads="1"/>
          </p:cNvSpPr>
          <p:nvPr>
            <p:ph type="body" sz="half" idx="2"/>
          </p:nvPr>
        </p:nvSpPr>
        <p:spPr>
          <a:xfrm>
            <a:off x="4643438" y="838200"/>
            <a:ext cx="3924300" cy="5181600"/>
          </a:xfrm>
        </p:spPr>
        <p:txBody>
          <a:bodyPr/>
          <a:lstStyle/>
          <a:p>
            <a:r>
              <a:rPr lang="en-US" sz="4800" dirty="0"/>
              <a:t>Who</a:t>
            </a:r>
          </a:p>
          <a:p>
            <a:r>
              <a:rPr lang="en-US" sz="4800" dirty="0"/>
              <a:t>Says What</a:t>
            </a:r>
          </a:p>
          <a:p>
            <a:r>
              <a:rPr lang="en-US" sz="4800" dirty="0"/>
              <a:t>In Which Channel</a:t>
            </a:r>
          </a:p>
          <a:p>
            <a:r>
              <a:rPr lang="en-US" sz="4800" dirty="0"/>
              <a:t>To Whom</a:t>
            </a:r>
          </a:p>
          <a:p>
            <a:r>
              <a:rPr lang="en-US" sz="4800" dirty="0"/>
              <a:t>With What Effect</a:t>
            </a:r>
          </a:p>
          <a:p>
            <a:endParaRPr lang="en-US" sz="2600" dirty="0"/>
          </a:p>
          <a:p>
            <a:endParaRPr lang="en-US" sz="2600" dirty="0"/>
          </a:p>
        </p:txBody>
      </p:sp>
      <p:pic>
        <p:nvPicPr>
          <p:cNvPr id="34825" name="Picture 9" descr="images-12"/>
          <p:cNvPicPr>
            <a:picLocks noGrp="1" noChangeAspect="1" noChangeArrowheads="1"/>
          </p:cNvPicPr>
          <p:nvPr>
            <p:ph sz="half" idx="1"/>
          </p:nvPr>
        </p:nvPicPr>
        <p:blipFill>
          <a:blip r:embed="rId3"/>
          <a:srcRect/>
          <a:stretch>
            <a:fillRect/>
          </a:stretch>
        </p:blipFill>
        <p:spPr>
          <a:xfrm>
            <a:off x="687388" y="1752600"/>
            <a:ext cx="3681412" cy="4267200"/>
          </a:xfrm>
        </p:spPr>
      </p:pic>
      <p:sp>
        <p:nvSpPr>
          <p:cNvPr id="34826" name="Rectangle 10"/>
          <p:cNvSpPr>
            <a:spLocks noChangeArrowheads="1"/>
          </p:cNvSpPr>
          <p:nvPr/>
        </p:nvSpPr>
        <p:spPr bwMode="auto">
          <a:xfrm>
            <a:off x="8567738" y="6400800"/>
            <a:ext cx="576262" cy="457200"/>
          </a:xfrm>
          <a:prstGeom prst="rect">
            <a:avLst/>
          </a:prstGeom>
          <a:noFill/>
          <a:ln w="9525">
            <a:noFill/>
            <a:miter lim="800000"/>
            <a:headEnd/>
            <a:tailEnd/>
          </a:ln>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nternet-addiction.jpeg"/>
          <p:cNvPicPr>
            <a:picLocks noChangeAspect="1"/>
          </p:cNvPicPr>
          <p:nvPr/>
        </p:nvPicPr>
        <p:blipFill>
          <a:blip r:embed="rId3"/>
          <a:stretch>
            <a:fillRect/>
          </a:stretch>
        </p:blipFill>
        <p:spPr>
          <a:xfrm>
            <a:off x="1397000" y="787400"/>
            <a:ext cx="7061200" cy="58749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wilight_Moms_Thomas.Allison707.jpeg"/>
          <p:cNvPicPr>
            <a:picLocks noChangeAspect="1"/>
          </p:cNvPicPr>
          <p:nvPr/>
        </p:nvPicPr>
        <p:blipFill>
          <a:blip r:embed="rId3"/>
          <a:stretch>
            <a:fillRect/>
          </a:stretch>
        </p:blipFill>
        <p:spPr>
          <a:xfrm>
            <a:off x="1478165" y="1371600"/>
            <a:ext cx="7448121" cy="4953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09-17 at 3.04.48 AM.png"/>
          <p:cNvPicPr/>
          <p:nvPr/>
        </p:nvPicPr>
        <p:blipFill>
          <a:blip r:embed="rId3"/>
          <a:stretch>
            <a:fillRect/>
          </a:stretch>
        </p:blipFill>
        <p:spPr>
          <a:xfrm>
            <a:off x="1441767" y="1143000"/>
            <a:ext cx="7702233" cy="487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watercooler-talk1.jpeg"/>
          <p:cNvPicPr>
            <a:picLocks noChangeAspect="1"/>
          </p:cNvPicPr>
          <p:nvPr/>
        </p:nvPicPr>
        <p:blipFill>
          <a:blip r:embed="rId3"/>
          <a:stretch>
            <a:fillRect/>
          </a:stretch>
        </p:blipFill>
        <p:spPr>
          <a:xfrm>
            <a:off x="1905000" y="762000"/>
            <a:ext cx="6019800" cy="6019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ransformers 3.jpeg"/>
          <p:cNvPicPr>
            <a:picLocks noChangeAspect="1"/>
          </p:cNvPicPr>
          <p:nvPr/>
        </p:nvPicPr>
        <p:blipFill>
          <a:blip r:embed="rId3"/>
          <a:stretch>
            <a:fillRect/>
          </a:stretch>
        </p:blipFill>
        <p:spPr>
          <a:xfrm>
            <a:off x="1676400" y="1257300"/>
            <a:ext cx="6756400" cy="5067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Bob_at_Easel.jpeg"/>
          <p:cNvPicPr>
            <a:picLocks noChangeAspect="1"/>
          </p:cNvPicPr>
          <p:nvPr/>
        </p:nvPicPr>
        <p:blipFill>
          <a:blip r:embed="rId3"/>
          <a:stretch>
            <a:fillRect/>
          </a:stretch>
        </p:blipFill>
        <p:spPr>
          <a:xfrm>
            <a:off x="1919735" y="670560"/>
            <a:ext cx="4785865" cy="61874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hrone.jpeg"/>
          <p:cNvPicPr>
            <a:picLocks noChangeAspect="1"/>
          </p:cNvPicPr>
          <p:nvPr/>
        </p:nvPicPr>
        <p:blipFill>
          <a:blip r:embed="rId3"/>
          <a:stretch>
            <a:fillRect/>
          </a:stretch>
        </p:blipFill>
        <p:spPr>
          <a:xfrm>
            <a:off x="1371600" y="1371600"/>
            <a:ext cx="7687734" cy="43243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kid watching while waiting.jpg"/>
          <p:cNvPicPr>
            <a:picLocks noChangeAspect="1"/>
          </p:cNvPicPr>
          <p:nvPr/>
        </p:nvPicPr>
        <p:blipFill>
          <a:blip r:embed="rId3"/>
          <a:stretch>
            <a:fillRect/>
          </a:stretch>
        </p:blipFill>
        <p:spPr>
          <a:xfrm>
            <a:off x="1443199" y="1066800"/>
            <a:ext cx="7266892" cy="5486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752600" y="990600"/>
            <a:ext cx="7086600" cy="1323439"/>
          </a:xfrm>
          <a:prstGeom prst="rect">
            <a:avLst/>
          </a:prstGeom>
          <a:noFill/>
        </p:spPr>
        <p:txBody>
          <a:bodyPr wrap="square" rtlCol="0">
            <a:spAutoFit/>
          </a:bodyPr>
          <a:lstStyle/>
          <a:p>
            <a:pPr algn="ctr"/>
            <a:r>
              <a:rPr lang="en-US" sz="8000" dirty="0" smtClean="0"/>
              <a:t>Your Ideas!</a:t>
            </a:r>
            <a:endParaRPr lang="en-US" sz="80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So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114800" y="838200"/>
            <a:ext cx="4724400" cy="5791200"/>
          </a:xfrm>
        </p:spPr>
        <p:txBody>
          <a:bodyPr/>
          <a:lstStyle/>
          <a:p>
            <a:pPr eaLnBrk="1" hangingPunct="1">
              <a:buNone/>
            </a:pPr>
            <a:r>
              <a:rPr lang="en-US" sz="3200" dirty="0" smtClean="0"/>
              <a:t>  “The process by which a complex organization with the aid of one or more machines produces and transmits public messages that are directed at large, heterogeneous, and scattered audiences” </a:t>
            </a:r>
            <a:endParaRPr lang="en-US" sz="3200" dirty="0" smtClean="0">
              <a:latin typeface="Courier New" charset="0"/>
            </a:endParaRPr>
          </a:p>
        </p:txBody>
      </p:sp>
      <p:pic>
        <p:nvPicPr>
          <p:cNvPr id="3" name="Picture 2" descr="dominick.jpeg"/>
          <p:cNvPicPr>
            <a:picLocks noChangeAspect="1"/>
          </p:cNvPicPr>
          <p:nvPr/>
        </p:nvPicPr>
        <p:blipFill>
          <a:blip r:embed="rId3"/>
          <a:stretch>
            <a:fillRect/>
          </a:stretch>
        </p:blipFill>
        <p:spPr>
          <a:xfrm>
            <a:off x="1447800" y="990600"/>
            <a:ext cx="292719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eatured_events_book_festivals.jpeg"/>
          <p:cNvPicPr>
            <a:picLocks noChangeAspect="1"/>
          </p:cNvPicPr>
          <p:nvPr/>
        </p:nvPicPr>
        <p:blipFill>
          <a:blip r:embed="rId3"/>
          <a:stretch>
            <a:fillRect/>
          </a:stretch>
        </p:blipFill>
        <p:spPr>
          <a:xfrm>
            <a:off x="4572000" y="2527300"/>
            <a:ext cx="4356100" cy="4330700"/>
          </a:xfrm>
          <a:prstGeom prst="rect">
            <a:avLst/>
          </a:prstGeom>
        </p:spPr>
      </p:pic>
      <p:pic>
        <p:nvPicPr>
          <p:cNvPr id="3" name="Picture 2" descr="target.jpeg"/>
          <p:cNvPicPr>
            <a:picLocks noChangeAspect="1"/>
          </p:cNvPicPr>
          <p:nvPr/>
        </p:nvPicPr>
        <p:blipFill>
          <a:blip r:embed="rId4"/>
          <a:stretch>
            <a:fillRect/>
          </a:stretch>
        </p:blipFill>
        <p:spPr>
          <a:xfrm>
            <a:off x="1524000" y="838200"/>
            <a:ext cx="2501900" cy="325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buNone/>
            </a:pPr>
            <a:r>
              <a:rPr lang="en-US" sz="3600" dirty="0" smtClean="0"/>
              <a:t>“The relationship between what viewers bring with them to the viewing experience and how viewing subsequently affects them is one of the most important areas of current research in the uses and gratifications tradition” </a:t>
            </a:r>
          </a:p>
          <a:p>
            <a:pPr>
              <a:buNone/>
            </a:pPr>
            <a:r>
              <a:rPr lang="en-US" sz="3600" dirty="0" smtClean="0"/>
              <a:t>(Sparks, 2012, </a:t>
            </a:r>
            <a:r>
              <a:rPr lang="en-US" sz="3600" dirty="0" err="1" smtClean="0"/>
              <a:t>p</a:t>
            </a:r>
            <a:r>
              <a:rPr lang="en-US" sz="3600" dirty="0" smtClean="0"/>
              <a:t>. 78).</a:t>
            </a:r>
          </a:p>
          <a:p>
            <a:pPr algn="ctr" eaLnBrk="1" hangingPunct="1">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3200" dirty="0" smtClean="0"/>
              <a:t>“This study cannot establish whether there is a cause and effect relationship between media use and grades, or between media use and personal contentment. </a:t>
            </a:r>
          </a:p>
          <a:p>
            <a:pPr algn="ctr" eaLnBrk="1" hangingPunct="1">
              <a:buNone/>
            </a:pPr>
            <a:r>
              <a:rPr lang="en-US" sz="3200" dirty="0" smtClean="0"/>
              <a:t>And if there are such relationships, they could well run in both directions simultaneously” </a:t>
            </a:r>
          </a:p>
          <a:p>
            <a:pPr algn="ctr" eaLnBrk="1" hangingPunct="1">
              <a:buNone/>
            </a:pPr>
            <a:r>
              <a:rPr lang="en-US" sz="3200" dirty="0" smtClean="0"/>
              <a:t>(</a:t>
            </a:r>
            <a:r>
              <a:rPr lang="en-US" sz="3200" dirty="0" err="1" smtClean="0"/>
              <a:t>Rideout</a:t>
            </a:r>
            <a:r>
              <a:rPr lang="en-US" sz="3200" dirty="0" smtClean="0"/>
              <a:t>, </a:t>
            </a:r>
            <a:r>
              <a:rPr lang="en-US" sz="3200" dirty="0" err="1" smtClean="0"/>
              <a:t>Foehr</a:t>
            </a:r>
            <a:r>
              <a:rPr lang="en-US" sz="3200" dirty="0" smtClean="0"/>
              <a:t> &amp; Roberts,            2010, </a:t>
            </a:r>
            <a:r>
              <a:rPr lang="en-US" sz="3200" dirty="0" err="1" smtClean="0"/>
              <a:t>p</a:t>
            </a:r>
            <a:r>
              <a:rPr lang="en-US" sz="3200" dirty="0" smtClean="0"/>
              <a:t>. 4).</a:t>
            </a:r>
          </a:p>
          <a:p>
            <a:pPr algn="ctr" eaLnBrk="1" hangingPunct="1">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4100" dirty="0" smtClean="0"/>
              <a:t>“The entire study of mass communication is based on the premise that there are effects from the media, yet it seems to be the issue    on which there is            least certainty and         least agreement” </a:t>
            </a:r>
          </a:p>
          <a:p>
            <a:pPr algn="ctr" eaLnBrk="1" hangingPunct="1">
              <a:buNone/>
            </a:pPr>
            <a:r>
              <a:rPr lang="en-US" sz="4100" dirty="0" smtClean="0"/>
              <a:t>(</a:t>
            </a:r>
            <a:r>
              <a:rPr lang="en-US" sz="4100" dirty="0" err="1" smtClean="0"/>
              <a:t>McQuail</a:t>
            </a:r>
            <a:r>
              <a:rPr lang="en-US" sz="4100" dirty="0" smtClean="0"/>
              <a:t>, 2005, </a:t>
            </a:r>
            <a:r>
              <a:rPr lang="en-US" sz="4100" dirty="0" err="1" smtClean="0"/>
              <a:t>p</a:t>
            </a:r>
            <a:r>
              <a:rPr lang="en-US" sz="4100" dirty="0" smtClean="0"/>
              <a:t>. 456).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09-17 at 10.05.31 AM.png"/>
          <p:cNvPicPr>
            <a:picLocks noChangeAspect="1"/>
          </p:cNvPicPr>
          <p:nvPr/>
        </p:nvPicPr>
        <p:blipFill>
          <a:blip r:embed="rId3"/>
          <a:stretch>
            <a:fillRect/>
          </a:stretch>
        </p:blipFill>
        <p:spPr>
          <a:xfrm>
            <a:off x="2438400" y="683559"/>
            <a:ext cx="4800600" cy="61772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Let’s measure</a:t>
            </a:r>
          </a:p>
          <a:p>
            <a:pPr algn="ctr" eaLnBrk="1" hangingPunct="1">
              <a:buNone/>
            </a:pPr>
            <a:endParaRPr lang="en-US" sz="7200" dirty="0" smtClean="0"/>
          </a:p>
          <a:p>
            <a:pPr marL="514350" indent="-514350" algn="ctr" eaLnBrk="1" hangingPunct="1">
              <a:buFont typeface="+mj-lt"/>
              <a:buAutoNum type="arabicPeriod"/>
            </a:pPr>
            <a:r>
              <a:rPr lang="en-US" sz="3200" dirty="0" smtClean="0"/>
              <a:t>Unobtrusive</a:t>
            </a:r>
          </a:p>
          <a:p>
            <a:pPr marL="514350" indent="-514350" algn="ctr" eaLnBrk="1" hangingPunct="1">
              <a:buFont typeface="+mj-lt"/>
              <a:buAutoNum type="arabicPeriod"/>
            </a:pPr>
            <a:r>
              <a:rPr lang="en-US" sz="3200" dirty="0" smtClean="0"/>
              <a:t>Behavior as it occurs</a:t>
            </a:r>
          </a:p>
          <a:p>
            <a:pPr marL="514350" indent="-514350" algn="ctr" eaLnBrk="1" hangingPunct="1">
              <a:buFont typeface="+mj-lt"/>
              <a:buAutoNum type="arabicPeriod"/>
            </a:pPr>
            <a:r>
              <a:rPr lang="en-US" sz="3200" dirty="0" smtClean="0"/>
              <a:t>No particular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 calcmode="lin" valueType="num">
                                      <p:cBhvr additive="base">
                                        <p:cTn id="19"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4" end="4"/>
                                            </p:txEl>
                                          </p:spTgt>
                                        </p:tgtEl>
                                        <p:attrNameLst>
                                          <p:attrName>style.visibility</p:attrName>
                                        </p:attrNameLst>
                                      </p:cBhvr>
                                      <p:to>
                                        <p:strVal val="visible"/>
                                      </p:to>
                                    </p:set>
                                    <p:anim calcmode="lin" valueType="num">
                                      <p:cBhvr additive="base">
                                        <p:cTn id="25"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you’re paying attention to </a:t>
                      </a:r>
                    </a:p>
                    <a:p>
                      <a:r>
                        <a:rPr lang="en-US" sz="1800" b="1" u="sng" kern="1200" dirty="0" smtClean="0">
                          <a:solidFill>
                            <a:schemeClr val="dk1"/>
                          </a:solidFill>
                          <a:latin typeface="+mn-lt"/>
                          <a:ea typeface="+mn-ea"/>
                          <a:cs typeface="+mn-cs"/>
                        </a:rPr>
                        <a:t>in the moment</a:t>
                      </a:r>
                      <a:r>
                        <a:rPr lang="en-US" b="1" u="sng" dirty="0" smtClean="0"/>
                        <a:t> </a:t>
                      </a:r>
                      <a:endParaRPr lang="en-US" b="1" u="sng"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b="0" u="none" dirty="0" smtClean="0"/>
                        <a:t>What</a:t>
                      </a:r>
                      <a:r>
                        <a:rPr lang="en-US" b="0" u="none" baseline="0" dirty="0" smtClean="0"/>
                        <a:t>’s playing on the TV</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you’re paying attention to </a:t>
                      </a:r>
                    </a:p>
                    <a:p>
                      <a:r>
                        <a:rPr lang="en-US" sz="1800" b="0" u="none" kern="1200" dirty="0" smtClean="0">
                          <a:solidFill>
                            <a:schemeClr val="dk1"/>
                          </a:solidFill>
                          <a:latin typeface="+mn-lt"/>
                          <a:ea typeface="+mn-ea"/>
                          <a:cs typeface="+mn-cs"/>
                        </a:rPr>
                        <a:t>in the moment</a:t>
                      </a:r>
                      <a:r>
                        <a:rPr lang="en-US" sz="1800" b="0" u="none" kern="1200" baseline="0" dirty="0" smtClean="0">
                          <a:solidFill>
                            <a:schemeClr val="dk1"/>
                          </a:solidFill>
                          <a:latin typeface="+mn-lt"/>
                          <a:ea typeface="+mn-ea"/>
                          <a:cs typeface="+mn-cs"/>
                        </a:rPr>
                        <a:t> +</a:t>
                      </a:r>
                      <a:endParaRPr lang="en-US" b="1" u="sng" dirty="0" smtClean="0"/>
                    </a:p>
                    <a:p>
                      <a:r>
                        <a:rPr lang="en-US" b="0" u="none" dirty="0" smtClean="0"/>
                        <a:t>What</a:t>
                      </a:r>
                      <a:r>
                        <a:rPr lang="en-US" b="0" u="none" baseline="0" dirty="0" smtClean="0"/>
                        <a:t>’s playing on the TV</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you’re paying attention to </a:t>
                      </a:r>
                    </a:p>
                    <a:p>
                      <a:r>
                        <a:rPr lang="en-US" sz="1800" b="0" u="none" kern="1200" dirty="0" smtClean="0">
                          <a:solidFill>
                            <a:schemeClr val="dk1"/>
                          </a:solidFill>
                          <a:latin typeface="+mn-lt"/>
                          <a:ea typeface="+mn-ea"/>
                          <a:cs typeface="+mn-cs"/>
                        </a:rPr>
                        <a:t>in the moment</a:t>
                      </a:r>
                      <a:r>
                        <a:rPr lang="en-US" sz="1800" b="0" u="none" kern="1200" baseline="0" dirty="0" smtClean="0">
                          <a:solidFill>
                            <a:schemeClr val="dk1"/>
                          </a:solidFill>
                          <a:latin typeface="+mn-lt"/>
                          <a:ea typeface="+mn-ea"/>
                          <a:cs typeface="+mn-cs"/>
                        </a:rPr>
                        <a:t> +</a:t>
                      </a:r>
                      <a:endParaRPr lang="en-US" b="1" u="sng" dirty="0" smtClean="0"/>
                    </a:p>
                    <a:p>
                      <a:r>
                        <a:rPr lang="en-US" b="0" u="none" dirty="0" smtClean="0"/>
                        <a:t>What</a:t>
                      </a:r>
                      <a:r>
                        <a:rPr lang="en-US" b="0" u="none" baseline="0" dirty="0" smtClean="0"/>
                        <a:t>’s playing on the TV</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endParaRPr lang="en-US" sz="1800" dirty="0" smtClean="0">
              <a:latin typeface="Courier New" charset="0"/>
            </a:endParaRPr>
          </a:p>
        </p:txBody>
      </p:sp>
      <p:pic>
        <p:nvPicPr>
          <p:cNvPr id="3" name="Picture 2" descr="dr_phil.jpeg"/>
          <p:cNvPicPr>
            <a:picLocks noChangeAspect="1"/>
          </p:cNvPicPr>
          <p:nvPr/>
        </p:nvPicPr>
        <p:blipFill>
          <a:blip r:embed="rId3"/>
          <a:stretch>
            <a:fillRect/>
          </a:stretch>
        </p:blipFill>
        <p:spPr>
          <a:xfrm>
            <a:off x="1447800" y="838200"/>
            <a:ext cx="5486400" cy="5577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you’re watching NOW</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 say you’re watching NOW</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 say you watch as</a:t>
                      </a:r>
                      <a:r>
                        <a:rPr lang="en-US" sz="1800" kern="1200" baseline="0" dirty="0" smtClean="0">
                          <a:solidFill>
                            <a:schemeClr val="dk1"/>
                          </a:solidFill>
                          <a:latin typeface="+mn-lt"/>
                          <a:ea typeface="+mn-ea"/>
                          <a:cs typeface="+mn-cs"/>
                        </a:rPr>
                        <a:t> you’re watching or a little after you’ve watched it</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2-09-17 at 8.42.42 AM.png"/>
          <p:cNvPicPr/>
          <p:nvPr/>
        </p:nvPicPr>
        <p:blipFill>
          <a:blip r:embed="rId2"/>
          <a:stretch>
            <a:fillRect/>
          </a:stretch>
        </p:blipFill>
        <p:spPr>
          <a:xfrm>
            <a:off x="1828800" y="838201"/>
            <a:ext cx="7162800" cy="446119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1397000"/>
          <a:ext cx="6858000" cy="3098801"/>
        </p:xfrm>
        <a:graphic>
          <a:graphicData uri="http://schemas.openxmlformats.org/drawingml/2006/table">
            <a:tbl>
              <a:tblPr firstRow="1" bandRow="1">
                <a:tableStyleId>{5C22544A-7EE6-4342-B048-85BDC9FD1C3A}</a:tableStyleId>
              </a:tblPr>
              <a:tblGrid>
                <a:gridCol w="1714500"/>
                <a:gridCol w="1714500"/>
                <a:gridCol w="1714500"/>
                <a:gridCol w="1714500"/>
              </a:tblGrid>
              <a:tr h="937894">
                <a:tc>
                  <a:txBody>
                    <a:bodyPr/>
                    <a:lstStyle/>
                    <a:p>
                      <a:pPr algn="ctr"/>
                      <a:r>
                        <a:rPr lang="en-US" dirty="0" smtClean="0"/>
                        <a:t>WHAT</a:t>
                      </a:r>
                      <a:endParaRPr lang="en-US" dirty="0"/>
                    </a:p>
                  </a:txBody>
                  <a:tcPr/>
                </a:tc>
                <a:tc>
                  <a:txBody>
                    <a:bodyPr/>
                    <a:lstStyle/>
                    <a:p>
                      <a:pPr algn="ctr"/>
                      <a:r>
                        <a:rPr lang="en-US" dirty="0" smtClean="0"/>
                        <a:t>HOW</a:t>
                      </a:r>
                      <a:endParaRPr lang="en-US" dirty="0"/>
                    </a:p>
                  </a:txBody>
                  <a:tcPr/>
                </a:tc>
                <a:tc>
                  <a:txBody>
                    <a:bodyPr/>
                    <a:lstStyle/>
                    <a:p>
                      <a:pPr algn="ctr"/>
                      <a:r>
                        <a:rPr lang="en-US" dirty="0" smtClean="0"/>
                        <a:t>PRO’S</a:t>
                      </a:r>
                      <a:endParaRPr lang="en-US" dirty="0"/>
                    </a:p>
                  </a:txBody>
                  <a:tcPr/>
                </a:tc>
                <a:tc>
                  <a:txBody>
                    <a:bodyPr/>
                    <a:lstStyle/>
                    <a:p>
                      <a:pPr algn="ctr"/>
                      <a:r>
                        <a:rPr lang="en-US" dirty="0" smtClean="0"/>
                        <a:t>CON’S</a:t>
                      </a:r>
                      <a:endParaRPr lang="en-US" dirty="0"/>
                    </a:p>
                  </a:txBody>
                  <a:tcPr/>
                </a:tc>
              </a:tr>
              <a:tr h="2160907">
                <a:tc>
                  <a:txBody>
                    <a:bodyPr/>
                    <a:lstStyle/>
                    <a:p>
                      <a:r>
                        <a:rPr lang="en-US" sz="1800" kern="1200" dirty="0" smtClean="0">
                          <a:solidFill>
                            <a:schemeClr val="dk1"/>
                          </a:solidFill>
                          <a:latin typeface="+mn-lt"/>
                          <a:ea typeface="+mn-ea"/>
                          <a:cs typeface="+mn-cs"/>
                        </a:rPr>
                        <a:t>What you say you</a:t>
                      </a:r>
                      <a:r>
                        <a:rPr lang="en-US" sz="1800" kern="1200" baseline="0" dirty="0" smtClean="0">
                          <a:solidFill>
                            <a:schemeClr val="dk1"/>
                          </a:solidFill>
                          <a:latin typeface="+mn-lt"/>
                          <a:ea typeface="+mn-ea"/>
                          <a:cs typeface="+mn-cs"/>
                        </a:rPr>
                        <a:t> watch much </a:t>
                      </a:r>
                      <a:r>
                        <a:rPr lang="en-US" sz="1800" kern="1200" dirty="0" smtClean="0">
                          <a:solidFill>
                            <a:schemeClr val="dk1"/>
                          </a:solidFill>
                          <a:latin typeface="+mn-lt"/>
                          <a:ea typeface="+mn-ea"/>
                          <a:cs typeface="+mn-cs"/>
                        </a:rPr>
                        <a:t>after you’ve watched it</a:t>
                      </a:r>
                      <a:endParaRPr lang="en-US" b="0" u="none"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eaLnBrk="1" hangingPunct="1">
              <a:buFontTx/>
              <a:buNone/>
            </a:pPr>
            <a:r>
              <a:rPr lang="en-US" sz="3200" dirty="0" smtClean="0">
                <a:latin typeface="Courier New" charset="0"/>
              </a:rPr>
              <a:t>Self Report</a:t>
            </a:r>
          </a:p>
        </p:txBody>
      </p:sp>
      <p:pic>
        <p:nvPicPr>
          <p:cNvPr id="3" name="Picture 2" descr="KFF sr.tiff"/>
          <p:cNvPicPr>
            <a:picLocks noChangeAspect="1"/>
          </p:cNvPicPr>
          <p:nvPr/>
        </p:nvPicPr>
        <p:blipFill>
          <a:blip r:embed="rId2"/>
          <a:stretch>
            <a:fillRect/>
          </a:stretch>
        </p:blipFill>
        <p:spPr>
          <a:xfrm>
            <a:off x="228600" y="1752600"/>
            <a:ext cx="8915400" cy="3505200"/>
          </a:xfrm>
          <a:prstGeom prst="rect">
            <a:avLst/>
          </a:prstGeom>
        </p:spPr>
      </p:pic>
      <p:sp>
        <p:nvSpPr>
          <p:cNvPr id="4" name="TextBox 3"/>
          <p:cNvSpPr txBox="1"/>
          <p:nvPr/>
        </p:nvSpPr>
        <p:spPr>
          <a:xfrm>
            <a:off x="4572000" y="152400"/>
            <a:ext cx="3429000" cy="461665"/>
          </a:xfrm>
          <a:prstGeom prst="rect">
            <a:avLst/>
          </a:prstGeom>
          <a:noFill/>
        </p:spPr>
        <p:txBody>
          <a:bodyPr wrap="square" rtlCol="0">
            <a:spAutoFit/>
          </a:bodyPr>
          <a:lstStyle/>
          <a:p>
            <a:r>
              <a:rPr lang="en-US" dirty="0" smtClean="0">
                <a:solidFill>
                  <a:schemeClr val="bg1"/>
                </a:solidFill>
                <a:latin typeface="Courier New"/>
                <a:cs typeface="Courier New"/>
              </a:rPr>
              <a:t>KFF, 2010, </a:t>
            </a:r>
            <a:r>
              <a:rPr lang="en-US" dirty="0" err="1" smtClean="0">
                <a:solidFill>
                  <a:schemeClr val="bg1"/>
                </a:solidFill>
                <a:latin typeface="Courier New"/>
                <a:cs typeface="Courier New"/>
              </a:rPr>
              <a:t>p</a:t>
            </a:r>
            <a:r>
              <a:rPr lang="en-US" dirty="0" smtClean="0">
                <a:solidFill>
                  <a:schemeClr val="bg1"/>
                </a:solidFill>
                <a:latin typeface="Courier New"/>
                <a:cs typeface="Courier New"/>
              </a:rPr>
              <a:t>. 65</a:t>
            </a:r>
            <a:endParaRPr lang="en-US" dirty="0">
              <a:solidFill>
                <a:schemeClr val="bg1"/>
              </a:solidFill>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4" grpId="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eaLnBrk="1" hangingPunct="1">
              <a:buFontTx/>
              <a:buNone/>
            </a:pPr>
            <a:r>
              <a:rPr lang="en-US" sz="3200" dirty="0" smtClean="0">
                <a:latin typeface="Courier New" charset="0"/>
              </a:rPr>
              <a:t>Self Report</a:t>
            </a:r>
          </a:p>
        </p:txBody>
      </p:sp>
      <p:sp>
        <p:nvSpPr>
          <p:cNvPr id="4" name="TextBox 3"/>
          <p:cNvSpPr txBox="1"/>
          <p:nvPr/>
        </p:nvSpPr>
        <p:spPr>
          <a:xfrm>
            <a:off x="4572000" y="152400"/>
            <a:ext cx="3429000" cy="461665"/>
          </a:xfrm>
          <a:prstGeom prst="rect">
            <a:avLst/>
          </a:prstGeom>
          <a:noFill/>
        </p:spPr>
        <p:txBody>
          <a:bodyPr wrap="square" rtlCol="0">
            <a:spAutoFit/>
          </a:bodyPr>
          <a:lstStyle/>
          <a:p>
            <a:r>
              <a:rPr lang="en-US" dirty="0" smtClean="0">
                <a:solidFill>
                  <a:schemeClr val="bg1"/>
                </a:solidFill>
                <a:latin typeface="Courier New"/>
                <a:cs typeface="Courier New"/>
              </a:rPr>
              <a:t>KFF, 2010, </a:t>
            </a:r>
            <a:r>
              <a:rPr lang="en-US" dirty="0" err="1" smtClean="0">
                <a:solidFill>
                  <a:schemeClr val="bg1"/>
                </a:solidFill>
                <a:latin typeface="Courier New"/>
                <a:cs typeface="Courier New"/>
              </a:rPr>
              <a:t>p</a:t>
            </a:r>
            <a:r>
              <a:rPr lang="en-US" dirty="0" smtClean="0">
                <a:solidFill>
                  <a:schemeClr val="bg1"/>
                </a:solidFill>
                <a:latin typeface="Courier New"/>
                <a:cs typeface="Courier New"/>
              </a:rPr>
              <a:t>. 65</a:t>
            </a:r>
            <a:endParaRPr lang="en-US" dirty="0">
              <a:solidFill>
                <a:schemeClr val="bg1"/>
              </a:solidFill>
              <a:latin typeface="Courier New"/>
              <a:cs typeface="Courier New"/>
            </a:endParaRPr>
          </a:p>
        </p:txBody>
      </p:sp>
      <p:pic>
        <p:nvPicPr>
          <p:cNvPr id="5" name="Picture 4" descr="KFF sr2.tiff"/>
          <p:cNvPicPr>
            <a:picLocks noChangeAspect="1"/>
          </p:cNvPicPr>
          <p:nvPr/>
        </p:nvPicPr>
        <p:blipFill>
          <a:blip r:embed="rId2"/>
          <a:stretch>
            <a:fillRect/>
          </a:stretch>
        </p:blipFill>
        <p:spPr>
          <a:xfrm>
            <a:off x="0" y="1981200"/>
            <a:ext cx="9144000" cy="3818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4"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r>
              <a:rPr lang="en-US" sz="4000" dirty="0" smtClean="0"/>
              <a:t>Big Four Methods</a:t>
            </a:r>
          </a:p>
          <a:p>
            <a:pPr eaLnBrk="1" hangingPunct="1">
              <a:buFontTx/>
              <a:buNone/>
            </a:pPr>
            <a:endParaRPr lang="en-US" sz="4000" dirty="0" smtClean="0"/>
          </a:p>
          <a:p>
            <a:pPr marL="742950" indent="-742950" eaLnBrk="1" hangingPunct="1">
              <a:buFont typeface="+mj-lt"/>
              <a:buAutoNum type="arabicPeriod"/>
            </a:pPr>
            <a:r>
              <a:rPr lang="en-US" sz="4000" dirty="0" smtClean="0"/>
              <a:t>Survey</a:t>
            </a:r>
          </a:p>
          <a:p>
            <a:pPr marL="742950" indent="-742950" eaLnBrk="1" hangingPunct="1">
              <a:buFont typeface="+mj-lt"/>
              <a:buAutoNum type="arabicPeriod"/>
            </a:pPr>
            <a:r>
              <a:rPr lang="en-US" sz="4000" dirty="0" smtClean="0"/>
              <a:t>Diary</a:t>
            </a:r>
          </a:p>
          <a:p>
            <a:pPr marL="742950" indent="-742950" eaLnBrk="1" hangingPunct="1">
              <a:buFont typeface="+mj-lt"/>
              <a:buAutoNum type="arabicPeriod"/>
            </a:pPr>
            <a:r>
              <a:rPr lang="en-US" sz="4000" dirty="0" smtClean="0"/>
              <a:t>Cameras (lab, in home)</a:t>
            </a:r>
          </a:p>
          <a:p>
            <a:pPr marL="742950" indent="-742950" eaLnBrk="1" hangingPunct="1">
              <a:buFont typeface="+mj-lt"/>
              <a:buAutoNum type="arabicPeriod"/>
            </a:pPr>
            <a:r>
              <a:rPr lang="en-US" sz="4000" dirty="0" smtClean="0"/>
              <a:t>Capturing devices</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 calcmode="lin" valueType="num">
                                      <p:cBhvr additive="base">
                                        <p:cTn id="17"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anim calcmode="lin" valueType="num">
                                      <p:cBhvr additive="base">
                                        <p:cTn id="23"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362">
                                            <p:txEl>
                                              <p:pRg st="5" end="5"/>
                                            </p:txEl>
                                          </p:spTgt>
                                        </p:tgtEl>
                                        <p:attrNameLst>
                                          <p:attrName>style.visibility</p:attrName>
                                        </p:attrNameLst>
                                      </p:cBhvr>
                                      <p:to>
                                        <p:strVal val="visible"/>
                                      </p:to>
                                    </p:set>
                                    <p:anim calcmode="lin" valueType="num">
                                      <p:cBhvr additive="base">
                                        <p:cTn id="29"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r>
              <a:rPr lang="en-US" sz="4000" dirty="0" smtClean="0"/>
              <a:t>7 hours 38 minutes/day</a:t>
            </a:r>
          </a:p>
          <a:p>
            <a:pPr algn="ctr" eaLnBrk="1" hangingPunct="1">
              <a:buFontTx/>
              <a:buNone/>
            </a:pPr>
            <a:endParaRPr lang="en-US" sz="4000" dirty="0" smtClean="0"/>
          </a:p>
          <a:p>
            <a:pPr algn="ctr" eaLnBrk="1" hangingPunct="1">
              <a:buFontTx/>
              <a:buNone/>
            </a:pPr>
            <a:r>
              <a:rPr lang="en-US" sz="4000" dirty="0" smtClean="0"/>
              <a:t>10 hours 45 minutes/day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dirty="0" smtClean="0">
                <a:latin typeface="Courier New" charset="0"/>
              </a:rPr>
              <a:t>Prevalence of TV </a:t>
            </a:r>
          </a:p>
          <a:p>
            <a:pPr>
              <a:lnSpc>
                <a:spcPct val="90000"/>
              </a:lnSpc>
              <a:buFont typeface="Times" charset="0"/>
              <a:buNone/>
            </a:pPr>
            <a:r>
              <a:rPr lang="en-US" sz="2800" b="0" dirty="0" smtClean="0">
                <a:latin typeface="Courier New" charset="0"/>
              </a:rPr>
              <a:t>	</a:t>
            </a:r>
          </a:p>
          <a:p>
            <a:pPr>
              <a:lnSpc>
                <a:spcPct val="90000"/>
              </a:lnSpc>
              <a:buFont typeface="Times" charset="0"/>
              <a:buNone/>
            </a:pPr>
            <a:r>
              <a:rPr lang="en-US" sz="2800" b="0" dirty="0" smtClean="0">
                <a:latin typeface="Courier New" charset="0"/>
              </a:rPr>
              <a:t>	still ubiquitous!</a:t>
            </a:r>
          </a:p>
          <a:p>
            <a:pPr>
              <a:lnSpc>
                <a:spcPct val="90000"/>
              </a:lnSpc>
              <a:buFont typeface="Times" charset="0"/>
              <a:buNone/>
            </a:pPr>
            <a:r>
              <a:rPr lang="en-US" sz="2800" b="0" dirty="0" smtClean="0">
                <a:latin typeface="Courier New" charset="0"/>
              </a:rPr>
              <a:t>	</a:t>
            </a:r>
          </a:p>
          <a:p>
            <a:pPr>
              <a:lnSpc>
                <a:spcPct val="90000"/>
              </a:lnSpc>
              <a:buFont typeface="Times" charset="0"/>
              <a:buNone/>
            </a:pPr>
            <a:r>
              <a:rPr lang="en-US" sz="2800" b="0" dirty="0" smtClean="0">
                <a:latin typeface="Courier New" charset="0"/>
              </a:rPr>
              <a:t>		96.7% of American households 	own a set </a:t>
            </a:r>
          </a:p>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b="0" dirty="0" smtClean="0">
                <a:latin typeface="Courier New" charset="0"/>
              </a:rPr>
              <a:t>		(down from 98.9%)</a:t>
            </a:r>
          </a:p>
          <a:p>
            <a:pPr>
              <a:lnSpc>
                <a:spcPct val="90000"/>
              </a:lnSpc>
              <a:buFont typeface="Times" charset="0"/>
              <a:buNone/>
            </a:pPr>
            <a:r>
              <a:rPr lang="en-US" sz="2800" b="0" dirty="0" smtClean="0">
                <a:latin typeface="Courier New" charset="0"/>
              </a:rPr>
              <a:t>		lowest in 20 yrs</a:t>
            </a:r>
          </a:p>
          <a:p>
            <a:pPr>
              <a:lnSpc>
                <a:spcPct val="90000"/>
              </a:lnSpc>
              <a:buFont typeface="Times" charset="0"/>
              <a:buNone/>
            </a:pPr>
            <a:endParaRPr lang="en-US" sz="2800" b="0" dirty="0" smtClean="0">
              <a:latin typeface="Courier New" charset="0"/>
            </a:endParaRPr>
          </a:p>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b="0" dirty="0" smtClean="0">
                <a:latin typeface="Courier New" charset="0"/>
              </a:rPr>
              <a:t>(</a:t>
            </a:r>
            <a:r>
              <a:rPr lang="en-US" sz="2800" b="0" dirty="0" err="1" smtClean="0">
                <a:latin typeface="Courier New" charset="0"/>
              </a:rPr>
              <a:t>sourse</a:t>
            </a:r>
            <a:r>
              <a:rPr lang="en-US" sz="2800" b="0" dirty="0" smtClean="0">
                <a:latin typeface="Courier New" charset="0"/>
              </a:rPr>
              <a:t>: NY Times, 5/3/2011)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 calcmode="lin" valueType="num">
                                      <p:cBhvr additive="base">
                                        <p:cTn id="11"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anim calcmode="lin" valueType="num">
                                      <p:cBhvr additive="base">
                                        <p:cTn id="15"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 calcmode="lin" valueType="num">
                                      <p:cBhvr additive="base">
                                        <p:cTn id="19"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43010">
                                            <p:txEl>
                                              <p:pRg st="4" end="4"/>
                                            </p:txEl>
                                          </p:spTgt>
                                        </p:tgtEl>
                                        <p:attrNameLst>
                                          <p:attrName>style.visibility</p:attrName>
                                        </p:attrNameLst>
                                      </p:cBhvr>
                                      <p:to>
                                        <p:strVal val="visible"/>
                                      </p:to>
                                    </p:set>
                                    <p:anim calcmode="lin" valueType="num">
                                      <p:cBhvr additive="base">
                                        <p:cTn id="23"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43010">
                                            <p:txEl>
                                              <p:pRg st="6" end="6"/>
                                            </p:txEl>
                                          </p:spTgt>
                                        </p:tgtEl>
                                        <p:attrNameLst>
                                          <p:attrName>style.visibility</p:attrName>
                                        </p:attrNameLst>
                                      </p:cBhvr>
                                      <p:to>
                                        <p:strVal val="visible"/>
                                      </p:to>
                                    </p:set>
                                    <p:anim calcmode="lin" valueType="num">
                                      <p:cBhvr additive="base">
                                        <p:cTn id="27"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43010">
                                            <p:txEl>
                                              <p:pRg st="7" end="7"/>
                                            </p:txEl>
                                          </p:spTgt>
                                        </p:tgtEl>
                                        <p:attrNameLst>
                                          <p:attrName>style.visibility</p:attrName>
                                        </p:attrNameLst>
                                      </p:cBhvr>
                                      <p:to>
                                        <p:strVal val="visible"/>
                                      </p:to>
                                    </p:set>
                                    <p:anim calcmode="lin" valueType="num">
                                      <p:cBhvr additive="base">
                                        <p:cTn id="31" dur="5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0">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43010">
                                            <p:txEl>
                                              <p:pRg st="10" end="10"/>
                                            </p:txEl>
                                          </p:spTgt>
                                        </p:tgtEl>
                                        <p:attrNameLst>
                                          <p:attrName>style.visibility</p:attrName>
                                        </p:attrNameLst>
                                      </p:cBhvr>
                                      <p:to>
                                        <p:strVal val="visible"/>
                                      </p:to>
                                    </p:set>
                                    <p:anim calcmode="lin" valueType="num">
                                      <p:cBhvr additive="base">
                                        <p:cTn id="35" dur="500" fill="hold"/>
                                        <p:tgtEl>
                                          <p:spTgt spid="43010">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0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ickiLake.jpeg"/>
          <p:cNvPicPr>
            <a:picLocks noChangeAspect="1"/>
          </p:cNvPicPr>
          <p:nvPr/>
        </p:nvPicPr>
        <p:blipFill>
          <a:blip r:embed="rId3"/>
          <a:stretch>
            <a:fillRect/>
          </a:stretch>
        </p:blipFill>
        <p:spPr>
          <a:xfrm>
            <a:off x="1425930" y="853595"/>
            <a:ext cx="7489470" cy="56234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Nielsen Company</a:t>
            </a:r>
          </a:p>
          <a:p>
            <a:pPr>
              <a:lnSpc>
                <a:spcPct val="90000"/>
              </a:lnSpc>
              <a:buFont typeface="Times" charset="0"/>
              <a:buNone/>
            </a:pPr>
            <a:r>
              <a:rPr lang="en-US" sz="2800" b="0" dirty="0" smtClean="0">
                <a:latin typeface="Courier New" charset="0"/>
              </a:rPr>
              <a:t>Household TV Use</a:t>
            </a:r>
          </a:p>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b="0" dirty="0" smtClean="0">
                <a:latin typeface="Courier New" charset="0"/>
              </a:rPr>
              <a:t>	2009 	8 hrs., 21 </a:t>
            </a:r>
            <a:r>
              <a:rPr lang="en-US" sz="2800" b="0" dirty="0" err="1" smtClean="0">
                <a:latin typeface="Courier New" charset="0"/>
              </a:rPr>
              <a:t>mins</a:t>
            </a:r>
            <a:r>
              <a:rPr lang="en-US" sz="2800" b="0" dirty="0" smtClean="0">
                <a:latin typeface="Courier New" charset="0"/>
              </a:rPr>
              <a:t>.</a:t>
            </a:r>
          </a:p>
          <a:p>
            <a:pPr>
              <a:lnSpc>
                <a:spcPct val="90000"/>
              </a:lnSpc>
              <a:buFont typeface="Times" charset="0"/>
              <a:buNone/>
            </a:pPr>
            <a:r>
              <a:rPr lang="en-US" sz="2800" b="0" dirty="0" smtClean="0">
                <a:latin typeface="Courier New" charset="0"/>
              </a:rPr>
              <a:t>	2008 	8 hrs., 21 </a:t>
            </a:r>
            <a:r>
              <a:rPr lang="en-US" sz="2800" b="0" dirty="0" err="1" smtClean="0">
                <a:latin typeface="Courier New" charset="0"/>
              </a:rPr>
              <a:t>mins</a:t>
            </a:r>
            <a:r>
              <a:rPr lang="en-US" sz="2800" b="0" dirty="0" smtClean="0">
                <a:latin typeface="Courier New" charset="0"/>
              </a:rPr>
              <a:t>.</a:t>
            </a:r>
          </a:p>
          <a:p>
            <a:pPr>
              <a:lnSpc>
                <a:spcPct val="90000"/>
              </a:lnSpc>
              <a:buFont typeface="Times" charset="0"/>
              <a:buNone/>
            </a:pPr>
            <a:r>
              <a:rPr lang="en-US" sz="2800" b="0" dirty="0" smtClean="0">
                <a:latin typeface="Courier New" charset="0"/>
              </a:rPr>
              <a:t>	2007 	8 hrs., 14 </a:t>
            </a:r>
            <a:r>
              <a:rPr lang="en-US" sz="2800" b="0" dirty="0" err="1" smtClean="0">
                <a:latin typeface="Courier New" charset="0"/>
              </a:rPr>
              <a:t>mins</a:t>
            </a:r>
            <a:r>
              <a:rPr lang="en-US" sz="2800" b="0" dirty="0" smtClean="0">
                <a:latin typeface="Courier New" charset="0"/>
              </a:rPr>
              <a:t>.</a:t>
            </a:r>
          </a:p>
          <a:p>
            <a:pPr>
              <a:lnSpc>
                <a:spcPct val="90000"/>
              </a:lnSpc>
              <a:buFont typeface="Times" charset="0"/>
              <a:buNone/>
            </a:pPr>
            <a:r>
              <a:rPr lang="en-US" sz="2800" b="0" dirty="0" smtClean="0">
                <a:latin typeface="Courier New" charset="0"/>
              </a:rPr>
              <a:t>	1999	7 hrs., 26 </a:t>
            </a:r>
            <a:r>
              <a:rPr lang="en-US" sz="2800" b="0" dirty="0" err="1" smtClean="0">
                <a:latin typeface="Courier New" charset="0"/>
              </a:rPr>
              <a:t>mins</a:t>
            </a:r>
            <a:r>
              <a:rPr lang="en-US" sz="2800" b="0" dirty="0" smtClean="0">
                <a:latin typeface="Courier New" charset="0"/>
              </a:rPr>
              <a:t>.</a:t>
            </a:r>
          </a:p>
          <a:p>
            <a:pPr>
              <a:lnSpc>
                <a:spcPct val="90000"/>
              </a:lnSpc>
              <a:buFont typeface="Times" charset="0"/>
              <a:buNone/>
            </a:pPr>
            <a:r>
              <a:rPr lang="en-US" sz="2800" b="0" dirty="0" smtClean="0">
                <a:latin typeface="Courier New" charset="0"/>
              </a:rPr>
              <a:t>	1990 	6 hrs., 53 </a:t>
            </a:r>
            <a:r>
              <a:rPr lang="en-US" sz="2800" b="0" dirty="0" err="1" smtClean="0">
                <a:latin typeface="Courier New" charset="0"/>
              </a:rPr>
              <a:t>mins</a:t>
            </a:r>
            <a:r>
              <a:rPr lang="en-US" sz="2800" b="0" dirty="0" smtClean="0">
                <a:latin typeface="Courier New" charset="0"/>
              </a:rPr>
              <a:t>.</a:t>
            </a:r>
          </a:p>
          <a:p>
            <a:pPr>
              <a:lnSpc>
                <a:spcPct val="90000"/>
              </a:lnSpc>
              <a:buFont typeface="Times" charset="0"/>
              <a:buNone/>
            </a:pPr>
            <a:r>
              <a:rPr lang="en-US" sz="2800" b="0" dirty="0" smtClean="0">
                <a:latin typeface="Courier New" charset="0"/>
              </a:rPr>
              <a:t>	1970	5 hrs., 56 </a:t>
            </a:r>
            <a:r>
              <a:rPr lang="en-US" sz="2800" b="0" dirty="0" err="1" smtClean="0">
                <a:latin typeface="Courier New" charset="0"/>
              </a:rPr>
              <a:t>mins</a:t>
            </a:r>
            <a:r>
              <a:rPr lang="en-US" sz="2800" b="0" dirty="0" smtClean="0">
                <a:latin typeface="Courier New" charset="0"/>
              </a:rPr>
              <a:t>. </a:t>
            </a:r>
          </a:p>
        </p:txBody>
      </p:sp>
      <p:sp>
        <p:nvSpPr>
          <p:cNvPr id="3" name="TextBox 2"/>
          <p:cNvSpPr txBox="1"/>
          <p:nvPr/>
        </p:nvSpPr>
        <p:spPr>
          <a:xfrm>
            <a:off x="1371600" y="5486400"/>
            <a:ext cx="7571303" cy="1200328"/>
          </a:xfrm>
          <a:prstGeom prst="rect">
            <a:avLst/>
          </a:prstGeom>
          <a:noFill/>
        </p:spPr>
        <p:txBody>
          <a:bodyPr wrap="none" rtlCol="0">
            <a:spAutoFit/>
          </a:bodyPr>
          <a:lstStyle/>
          <a:p>
            <a:r>
              <a:rPr lang="en-US" sz="1200" dirty="0" smtClean="0"/>
              <a:t>Source: The Nielsen Company, NTI Annual Averages, 1994-present estimates based on start of broadcast </a:t>
            </a:r>
          </a:p>
          <a:p>
            <a:r>
              <a:rPr lang="en-US" sz="1200" dirty="0" smtClean="0"/>
              <a:t>season September to September. Beginning in 2007, estimates include Live+7 HUT viewing. </a:t>
            </a:r>
          </a:p>
          <a:p>
            <a:r>
              <a:rPr lang="en-US" sz="1200" dirty="0" smtClean="0"/>
              <a:t>Prior to 9/87: </a:t>
            </a:r>
            <a:r>
              <a:rPr lang="en-US" sz="1200" dirty="0" err="1" smtClean="0"/>
              <a:t>Audimeter</a:t>
            </a:r>
            <a:r>
              <a:rPr lang="en-US" sz="1200" dirty="0" smtClean="0"/>
              <a:t> Sample; 9/87 to present: People Meter Sample.  This information was featured </a:t>
            </a:r>
          </a:p>
          <a:p>
            <a:r>
              <a:rPr lang="en-US" sz="1200" dirty="0" smtClean="0"/>
              <a:t>in </a:t>
            </a:r>
            <a:r>
              <a:rPr lang="en-US" sz="1200" dirty="0" err="1" smtClean="0"/>
              <a:t>TV_Basics.pdf</a:t>
            </a:r>
            <a:endParaRPr lang="en-US" sz="1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 calcmode="lin" valueType="num">
                                      <p:cBhvr additive="base">
                                        <p:cTn id="11"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anim calcmode="lin" valueType="num">
                                      <p:cBhvr additive="base">
                                        <p:cTn id="15"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anim calcmode="lin" valueType="num">
                                      <p:cBhvr additive="base">
                                        <p:cTn id="19"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anim calcmode="lin" valueType="num">
                                      <p:cBhvr additive="base">
                                        <p:cTn id="23" dur="5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43010">
                                            <p:txEl>
                                              <p:pRg st="6" end="6"/>
                                            </p:txEl>
                                          </p:spTgt>
                                        </p:tgtEl>
                                        <p:attrNameLst>
                                          <p:attrName>style.visibility</p:attrName>
                                        </p:attrNameLst>
                                      </p:cBhvr>
                                      <p:to>
                                        <p:strVal val="visible"/>
                                      </p:to>
                                    </p:set>
                                    <p:anim calcmode="lin" valueType="num">
                                      <p:cBhvr additive="base">
                                        <p:cTn id="27"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43010">
                                            <p:txEl>
                                              <p:pRg st="7" end="7"/>
                                            </p:txEl>
                                          </p:spTgt>
                                        </p:tgtEl>
                                        <p:attrNameLst>
                                          <p:attrName>style.visibility</p:attrName>
                                        </p:attrNameLst>
                                      </p:cBhvr>
                                      <p:to>
                                        <p:strVal val="visible"/>
                                      </p:to>
                                    </p:set>
                                    <p:anim calcmode="lin" valueType="num">
                                      <p:cBhvr additive="base">
                                        <p:cTn id="31" dur="5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0">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43010">
                                            <p:txEl>
                                              <p:pRg st="8" end="8"/>
                                            </p:txEl>
                                          </p:spTgt>
                                        </p:tgtEl>
                                        <p:attrNameLst>
                                          <p:attrName>style.visibility</p:attrName>
                                        </p:attrNameLst>
                                      </p:cBhvr>
                                      <p:to>
                                        <p:strVal val="visible"/>
                                      </p:to>
                                    </p:set>
                                    <p:anim calcmode="lin" valueType="num">
                                      <p:cBhvr additive="base">
                                        <p:cTn id="35" dur="500" fill="hold"/>
                                        <p:tgtEl>
                                          <p:spTgt spid="4301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0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uiExpand="1" build="p"/>
      <p:bldP spid="3"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Nielsen Company </a:t>
            </a:r>
          </a:p>
        </p:txBody>
      </p:sp>
      <p:pic>
        <p:nvPicPr>
          <p:cNvPr id="3" name="Picture 2" descr="Average Viewing by Day.tiff"/>
          <p:cNvPicPr>
            <a:picLocks noChangeAspect="1"/>
          </p:cNvPicPr>
          <p:nvPr/>
        </p:nvPicPr>
        <p:blipFill>
          <a:blip r:embed="rId3"/>
          <a:stretch>
            <a:fillRect/>
          </a:stretch>
        </p:blipFill>
        <p:spPr>
          <a:xfrm>
            <a:off x="1295400" y="1676400"/>
            <a:ext cx="7679292"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Kaiser Family Foundation (2010)</a:t>
            </a:r>
          </a:p>
        </p:txBody>
      </p:sp>
      <p:sp>
        <p:nvSpPr>
          <p:cNvPr id="5" name="Rectangle 4"/>
          <p:cNvSpPr/>
          <p:nvPr/>
        </p:nvSpPr>
        <p:spPr>
          <a:xfrm>
            <a:off x="1371600" y="2362200"/>
            <a:ext cx="7620000" cy="1077218"/>
          </a:xfrm>
          <a:prstGeom prst="rect">
            <a:avLst/>
          </a:prstGeom>
        </p:spPr>
        <p:txBody>
          <a:bodyPr wrap="square">
            <a:spAutoFit/>
          </a:bodyPr>
          <a:lstStyle/>
          <a:p>
            <a:endParaRPr lang="en-US" dirty="0" smtClean="0">
              <a:latin typeface="Courier New"/>
            </a:endParaRPr>
          </a:p>
          <a:p>
            <a:endParaRPr lang="en-US" dirty="0" smtClean="0">
              <a:latin typeface="Courier New"/>
            </a:endParaRPr>
          </a:p>
          <a:p>
            <a:endParaRPr lang="en-US" sz="1600" dirty="0">
              <a:latin typeface="Courier New"/>
            </a:endParaRPr>
          </a:p>
        </p:txBody>
      </p:sp>
      <p:sp>
        <p:nvSpPr>
          <p:cNvPr id="6" name="TextBox 5"/>
          <p:cNvSpPr txBox="1"/>
          <p:nvPr/>
        </p:nvSpPr>
        <p:spPr>
          <a:xfrm>
            <a:off x="4495800" y="152400"/>
            <a:ext cx="4640586" cy="461665"/>
          </a:xfrm>
          <a:prstGeom prst="rect">
            <a:avLst/>
          </a:prstGeom>
          <a:noFill/>
        </p:spPr>
        <p:txBody>
          <a:bodyPr wrap="square" rtlCol="0">
            <a:spAutoFit/>
          </a:bodyPr>
          <a:lstStyle/>
          <a:p>
            <a:r>
              <a:rPr lang="en-US" dirty="0" smtClean="0">
                <a:solidFill>
                  <a:schemeClr val="bg1"/>
                </a:solidFill>
                <a:latin typeface="Courier New"/>
              </a:rPr>
              <a:t>Prevalence of Media Use</a:t>
            </a:r>
            <a:endParaRPr lang="en-US" dirty="0">
              <a:solidFill>
                <a:schemeClr val="bg1"/>
              </a:solidFill>
              <a:latin typeface="Courier New"/>
            </a:endParaRPr>
          </a:p>
        </p:txBody>
      </p:sp>
      <p:pic>
        <p:nvPicPr>
          <p:cNvPr id="7" name="Picture 6" descr="Total MEdia Use 8- to 18.tiff"/>
          <p:cNvPicPr>
            <a:picLocks noChangeAspect="1"/>
          </p:cNvPicPr>
          <p:nvPr/>
        </p:nvPicPr>
        <p:blipFill>
          <a:blip r:embed="rId3"/>
          <a:stretch>
            <a:fillRect/>
          </a:stretch>
        </p:blipFill>
        <p:spPr>
          <a:xfrm>
            <a:off x="2133600" y="1447800"/>
            <a:ext cx="5334000" cy="4663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Kaiser Family Foundation (2010)</a:t>
            </a:r>
          </a:p>
          <a:p>
            <a:pPr>
              <a:lnSpc>
                <a:spcPct val="90000"/>
              </a:lnSpc>
              <a:buFont typeface="Times" charset="0"/>
              <a:buNone/>
            </a:pPr>
            <a:endParaRPr lang="en-US" sz="2800" b="0" dirty="0" smtClean="0">
              <a:latin typeface="Courier New" charset="0"/>
            </a:endParaRPr>
          </a:p>
          <a:p>
            <a:pPr>
              <a:lnSpc>
                <a:spcPct val="90000"/>
              </a:lnSpc>
              <a:buFont typeface="Times" charset="0"/>
              <a:buNone/>
            </a:pPr>
            <a:endParaRPr lang="en-US" sz="2800" b="0" dirty="0" smtClean="0">
              <a:latin typeface="Courier New" charset="0"/>
            </a:endParaRPr>
          </a:p>
        </p:txBody>
      </p:sp>
      <p:pic>
        <p:nvPicPr>
          <p:cNvPr id="4" name="Picture 3" descr="Media in Bedroom, Over Time.tiff"/>
          <p:cNvPicPr>
            <a:picLocks noChangeAspect="1"/>
          </p:cNvPicPr>
          <p:nvPr/>
        </p:nvPicPr>
        <p:blipFill>
          <a:blip r:embed="rId3"/>
          <a:stretch>
            <a:fillRect/>
          </a:stretch>
        </p:blipFill>
        <p:spPr>
          <a:xfrm>
            <a:off x="1524000" y="1752600"/>
            <a:ext cx="7246515"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Nothing’s happening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endParaRPr lang="en-US" sz="2200" b="0" dirty="0" smtClean="0"/>
          </a:p>
          <a:p>
            <a:pPr algn="ctr" eaLnBrk="1" hangingPunct="1">
              <a:buNone/>
            </a:pPr>
            <a:r>
              <a:rPr lang="en-US" sz="2200" b="0" dirty="0" smtClean="0"/>
              <a:t>“While tests of statistical significance are a vital tool of the social sciences, they seem to have been more often used in this field as </a:t>
            </a:r>
            <a:r>
              <a:rPr lang="en-US" sz="2200" dirty="0" smtClean="0"/>
              <a:t>instruments of torture on the data </a:t>
            </a:r>
            <a:r>
              <a:rPr lang="en-US" sz="2200" b="0" dirty="0" smtClean="0"/>
              <a:t>until it confesses something which could justify publication in a scientific journal. If one conclusion is possible, it is that the jury is not still out. It's never been in. Media violence has been subjected to </a:t>
            </a:r>
            <a:r>
              <a:rPr lang="en-US" sz="2200" dirty="0" smtClean="0"/>
              <a:t>lynch mob </a:t>
            </a:r>
            <a:r>
              <a:rPr lang="en-US" sz="2200" b="0" dirty="0" smtClean="0"/>
              <a:t>mentality with almost any evidence used to prove guilt” </a:t>
            </a:r>
          </a:p>
          <a:p>
            <a:pPr algn="ctr" eaLnBrk="1" hangingPunct="1">
              <a:buNone/>
            </a:pPr>
            <a:r>
              <a:rPr lang="en-US" sz="2200" b="0" dirty="0" smtClean="0"/>
              <a:t>(emphasis added; </a:t>
            </a:r>
            <a:r>
              <a:rPr lang="en-US" sz="2200" b="0" dirty="0" err="1" smtClean="0"/>
              <a:t>Cumberbatch</a:t>
            </a:r>
            <a:r>
              <a:rPr lang="en-US" sz="2200" b="0" dirty="0" smtClean="0"/>
              <a:t>, 2001,                            cited in </a:t>
            </a:r>
            <a:r>
              <a:rPr lang="en-US" sz="2200" b="0" dirty="0" err="1" smtClean="0"/>
              <a:t>Heins</a:t>
            </a:r>
            <a:r>
              <a:rPr lang="en-US" sz="2200" b="0" dirty="0" smtClean="0"/>
              <a:t> &amp; </a:t>
            </a:r>
            <a:r>
              <a:rPr lang="en-US" sz="2200" b="0" dirty="0" err="1" smtClean="0"/>
              <a:t>Bertin</a:t>
            </a:r>
            <a:r>
              <a:rPr lang="en-US" sz="2200" b="0" dirty="0" smtClean="0"/>
              <a:t>, 2002, </a:t>
            </a:r>
            <a:r>
              <a:rPr lang="en-US" sz="2200" b="0" dirty="0" err="1" smtClean="0"/>
              <a:t>p</a:t>
            </a:r>
            <a:r>
              <a:rPr lang="en-US" sz="2200" b="0" dirty="0" smtClean="0"/>
              <a:t>. 2).</a:t>
            </a:r>
          </a:p>
          <a:p>
            <a:pPr algn="ctr" eaLnBrk="1" hangingPunct="1">
              <a:buNone/>
            </a:pPr>
            <a:endParaRPr lang="en-U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additive="base">
                                        <p:cTn id="7"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What could happen?</a:t>
            </a:r>
          </a:p>
          <a:p>
            <a:pPr algn="ctr" eaLnBrk="1" hangingPunct="1">
              <a:buNone/>
            </a:pPr>
            <a:endParaRPr lang="en-U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hoices22.jpeg"/>
          <p:cNvPicPr>
            <a:picLocks noChangeAspect="1"/>
          </p:cNvPicPr>
          <p:nvPr/>
        </p:nvPicPr>
        <p:blipFill>
          <a:blip r:embed="rId3"/>
          <a:stretch>
            <a:fillRect/>
          </a:stretch>
        </p:blipFill>
        <p:spPr>
          <a:xfrm>
            <a:off x="127000" y="914400"/>
            <a:ext cx="9017000" cy="5410200"/>
          </a:xfrm>
          <a:prstGeom prst="rect">
            <a:avLst/>
          </a:prstGeom>
        </p:spPr>
      </p:pic>
      <p:pic>
        <p:nvPicPr>
          <p:cNvPr id="4" name="Picture 3" descr="best-friends24.gif"/>
          <p:cNvPicPr>
            <a:picLocks noChangeAspect="1"/>
          </p:cNvPicPr>
          <p:nvPr/>
        </p:nvPicPr>
        <p:blipFill>
          <a:blip r:embed="rId4"/>
          <a:stretch>
            <a:fillRect/>
          </a:stretch>
        </p:blipFill>
        <p:spPr>
          <a:xfrm>
            <a:off x="5257800" y="3429000"/>
            <a:ext cx="3641519" cy="3124200"/>
          </a:xfrm>
          <a:prstGeom prst="rect">
            <a:avLst/>
          </a:prstGeom>
        </p:spPr>
      </p:pic>
      <p:pic>
        <p:nvPicPr>
          <p:cNvPr id="5" name="Picture 4" descr="artimagination-1.jpeg"/>
          <p:cNvPicPr>
            <a:picLocks noChangeAspect="1"/>
          </p:cNvPicPr>
          <p:nvPr/>
        </p:nvPicPr>
        <p:blipFill>
          <a:blip r:embed="rId5"/>
          <a:stretch>
            <a:fillRect/>
          </a:stretch>
        </p:blipFill>
        <p:spPr>
          <a:xfrm>
            <a:off x="152401" y="0"/>
            <a:ext cx="2763824" cy="3886200"/>
          </a:xfrm>
          <a:prstGeom prst="rect">
            <a:avLst/>
          </a:prstGeom>
        </p:spPr>
      </p:pic>
      <p:pic>
        <p:nvPicPr>
          <p:cNvPr id="7" name="Picture 6" descr="derekcares.jpeg"/>
          <p:cNvPicPr>
            <a:picLocks noChangeAspect="1"/>
          </p:cNvPicPr>
          <p:nvPr/>
        </p:nvPicPr>
        <p:blipFill>
          <a:blip r:embed="rId6"/>
          <a:stretch>
            <a:fillRect/>
          </a:stretch>
        </p:blipFill>
        <p:spPr>
          <a:xfrm>
            <a:off x="876300" y="1149350"/>
            <a:ext cx="7391400" cy="455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img_threshold_effect.gif"/>
          <p:cNvPicPr>
            <a:picLocks noChangeAspect="1"/>
          </p:cNvPicPr>
          <p:nvPr/>
        </p:nvPicPr>
        <p:blipFill>
          <a:blip r:embed="rId3"/>
          <a:stretch>
            <a:fillRect/>
          </a:stretch>
        </p:blipFill>
        <p:spPr>
          <a:xfrm>
            <a:off x="1473200" y="1085849"/>
            <a:ext cx="7366000" cy="5569783"/>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at_kid.jpeg"/>
          <p:cNvPicPr>
            <a:picLocks noChangeAspect="1"/>
          </p:cNvPicPr>
          <p:nvPr/>
        </p:nvPicPr>
        <p:blipFill>
          <a:blip r:embed="rId3"/>
          <a:stretch>
            <a:fillRect/>
          </a:stretch>
        </p:blipFill>
        <p:spPr>
          <a:xfrm>
            <a:off x="1600200" y="1447800"/>
            <a:ext cx="7315200" cy="487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3200" dirty="0" smtClean="0"/>
              <a:t>Enriching our Minds </a:t>
            </a:r>
          </a:p>
          <a:p>
            <a:pPr algn="ctr" eaLnBrk="1" hangingPunct="1">
              <a:buNone/>
            </a:pPr>
            <a:r>
              <a:rPr lang="en-US" sz="3200" dirty="0" smtClean="0"/>
              <a:t>Or</a:t>
            </a:r>
          </a:p>
          <a:p>
            <a:pPr algn="ctr" eaLnBrk="1" hangingPunct="1">
              <a:buNone/>
            </a:pPr>
            <a:r>
              <a:rPr lang="en-US" sz="3200" dirty="0" smtClean="0"/>
              <a:t>Melting Our Brains?</a:t>
            </a:r>
          </a:p>
          <a:p>
            <a:pPr algn="ctr" eaLnBrk="1" hangingPunct="1">
              <a:buNone/>
            </a:pPr>
            <a:endParaRPr lang="en-US" sz="1800" dirty="0" smtClean="0"/>
          </a:p>
          <a:p>
            <a:pPr algn="ctr" eaLnBrk="1" hangingPunct="1">
              <a:buNone/>
            </a:pPr>
            <a:r>
              <a:rPr lang="en-US" sz="1800" dirty="0" smtClean="0"/>
              <a:t>(And if it’s brain melt, how much have I lost, Doc?)</a:t>
            </a:r>
          </a:p>
          <a:p>
            <a:pPr eaLnBrk="1" hangingPunct="1">
              <a:buNone/>
            </a:pPr>
            <a:endParaRPr lang="en-US" sz="1800" dirty="0" smtClean="0"/>
          </a:p>
          <a:p>
            <a:pPr algn="ctr" eaLnBrk="1" hangingPunct="1">
              <a:buNone/>
            </a:pPr>
            <a:endParaRPr lang="en-US" sz="1800" dirty="0" smtClean="0"/>
          </a:p>
          <a:p>
            <a:pPr algn="ctr" eaLnBrk="1" hangingPunct="1">
              <a:buNone/>
            </a:pPr>
            <a:r>
              <a:rPr lang="en-US" sz="1800" dirty="0" smtClean="0"/>
              <a:t>COMM 203: Communication &amp; Mass Media</a:t>
            </a:r>
          </a:p>
          <a:p>
            <a:pPr algn="ctr" eaLnBrk="1" hangingPunct="1">
              <a:buNone/>
            </a:pPr>
            <a:r>
              <a:rPr lang="en-US" sz="1800" dirty="0" smtClean="0"/>
              <a:t>September 17, 2012 </a:t>
            </a:r>
          </a:p>
          <a:p>
            <a:pPr eaLnBrk="1" hangingPunct="1">
              <a:buNone/>
            </a:pPr>
            <a:endParaRPr lang="en-US" sz="1800" dirty="0" smtClean="0"/>
          </a:p>
          <a:p>
            <a:pPr eaLnBrk="1" hangingPunct="1">
              <a:buNone/>
            </a:pPr>
            <a:endParaRPr lang="en-US" sz="1800" dirty="0" smtClean="0"/>
          </a:p>
          <a:p>
            <a:pPr algn="r" eaLnBrk="1" hangingPunct="1">
              <a:buNone/>
            </a:pPr>
            <a:r>
              <a:rPr lang="en-US" sz="1600" dirty="0" smtClean="0"/>
              <a:t>Laurel J. Felt</a:t>
            </a:r>
          </a:p>
          <a:p>
            <a:pPr algn="r" eaLnBrk="1" hangingPunct="1">
              <a:buNone/>
            </a:pPr>
            <a:r>
              <a:rPr lang="en-US" sz="1600" dirty="0" smtClean="0"/>
              <a:t>PhD Candidate, USC Annenberg</a:t>
            </a:r>
          </a:p>
          <a:p>
            <a:pPr algn="r" eaLnBrk="1" hangingPunct="1">
              <a:buNone/>
            </a:pPr>
            <a:r>
              <a:rPr lang="en-US" sz="1600" dirty="0" smtClean="0">
                <a:hlinkClick r:id="rId2"/>
              </a:rPr>
              <a:t>www.laurelfelt.org</a:t>
            </a:r>
            <a:endParaRPr lang="en-US" sz="1600" dirty="0" smtClean="0"/>
          </a:p>
          <a:p>
            <a:pPr algn="r" eaLnBrk="1" hangingPunct="1">
              <a:buNone/>
            </a:pPr>
            <a:r>
              <a:rPr lang="en-US" sz="1600" dirty="0" smtClean="0">
                <a:hlinkClick r:id="rId3"/>
              </a:rPr>
              <a:t>felt@usc.edu</a:t>
            </a:r>
            <a:r>
              <a:rPr lang="en-US" sz="16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4" end="4"/>
                                            </p:txEl>
                                          </p:spTgt>
                                        </p:tgtEl>
                                        <p:attrNameLst>
                                          <p:attrName>style.visibility</p:attrName>
                                        </p:attrNameLst>
                                      </p:cBhvr>
                                      <p:to>
                                        <p:strVal val="visible"/>
                                      </p:to>
                                    </p:set>
                                    <p:anim calcmode="lin" valueType="num">
                                      <p:cBhvr additive="base">
                                        <p:cTn id="25"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2">
                                            <p:txEl>
                                              <p:pRg st="7" end="7"/>
                                            </p:txEl>
                                          </p:spTgt>
                                        </p:tgtEl>
                                        <p:attrNameLst>
                                          <p:attrName>style.visibility</p:attrName>
                                        </p:attrNameLst>
                                      </p:cBhvr>
                                      <p:to>
                                        <p:strVal val="visible"/>
                                      </p:to>
                                    </p:set>
                                    <p:anim calcmode="lin" valueType="num">
                                      <p:cBhvr additive="base">
                                        <p:cTn id="31" dur="5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2">
                                            <p:txEl>
                                              <p:pRg st="8" end="8"/>
                                            </p:txEl>
                                          </p:spTgt>
                                        </p:tgtEl>
                                        <p:attrNameLst>
                                          <p:attrName>style.visibility</p:attrName>
                                        </p:attrNameLst>
                                      </p:cBhvr>
                                      <p:to>
                                        <p:strVal val="visible"/>
                                      </p:to>
                                    </p:set>
                                    <p:anim calcmode="lin" valueType="num">
                                      <p:cBhvr additive="base">
                                        <p:cTn id="37" dur="500" fill="hold"/>
                                        <p:tgtEl>
                                          <p:spTgt spid="1536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362">
                                            <p:txEl>
                                              <p:pRg st="11" end="11"/>
                                            </p:txEl>
                                          </p:spTgt>
                                        </p:tgtEl>
                                        <p:attrNameLst>
                                          <p:attrName>style.visibility</p:attrName>
                                        </p:attrNameLst>
                                      </p:cBhvr>
                                      <p:to>
                                        <p:strVal val="visible"/>
                                      </p:to>
                                    </p:set>
                                    <p:anim calcmode="lin" valueType="num">
                                      <p:cBhvr additive="base">
                                        <p:cTn id="43" dur="500" fill="hold"/>
                                        <p:tgtEl>
                                          <p:spTgt spid="1536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362">
                                            <p:txEl>
                                              <p:pRg st="12" end="12"/>
                                            </p:txEl>
                                          </p:spTgt>
                                        </p:tgtEl>
                                        <p:attrNameLst>
                                          <p:attrName>style.visibility</p:attrName>
                                        </p:attrNameLst>
                                      </p:cBhvr>
                                      <p:to>
                                        <p:strVal val="visible"/>
                                      </p:to>
                                    </p:set>
                                    <p:anim calcmode="lin" valueType="num">
                                      <p:cBhvr additive="base">
                                        <p:cTn id="49" dur="500" fill="hold"/>
                                        <p:tgtEl>
                                          <p:spTgt spid="1536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362">
                                            <p:txEl>
                                              <p:pRg st="13" end="13"/>
                                            </p:txEl>
                                          </p:spTgt>
                                        </p:tgtEl>
                                        <p:attrNameLst>
                                          <p:attrName>style.visibility</p:attrName>
                                        </p:attrNameLst>
                                      </p:cBhvr>
                                      <p:to>
                                        <p:strVal val="visible"/>
                                      </p:to>
                                    </p:set>
                                    <p:anim calcmode="lin" valueType="num">
                                      <p:cBhvr additive="base">
                                        <p:cTn id="55" dur="500" fill="hold"/>
                                        <p:tgtEl>
                                          <p:spTgt spid="1536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36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362">
                                            <p:txEl>
                                              <p:pRg st="14" end="14"/>
                                            </p:txEl>
                                          </p:spTgt>
                                        </p:tgtEl>
                                        <p:attrNameLst>
                                          <p:attrName>style.visibility</p:attrName>
                                        </p:attrNameLst>
                                      </p:cBhvr>
                                      <p:to>
                                        <p:strVal val="visible"/>
                                      </p:to>
                                    </p:set>
                                    <p:anim calcmode="lin" valueType="num">
                                      <p:cBhvr additive="base">
                                        <p:cTn id="61" dur="500" fill="hold"/>
                                        <p:tgtEl>
                                          <p:spTgt spid="15362">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36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Let’s get real</a:t>
            </a:r>
          </a:p>
          <a:p>
            <a:pPr algn="ctr" eaLnBrk="1" hangingPunct="1">
              <a:buNone/>
            </a:pPr>
            <a:endParaRPr lang="en-U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3429000" y="1066800"/>
            <a:ext cx="5562600" cy="5791200"/>
          </a:xfrm>
        </p:spPr>
        <p:txBody>
          <a:bodyPr/>
          <a:lstStyle/>
          <a:p>
            <a:pPr eaLnBrk="1" hangingPunct="1">
              <a:buNone/>
            </a:pPr>
            <a:r>
              <a:rPr lang="en-US" sz="1900" b="0" dirty="0" smtClean="0"/>
              <a:t>     At present, we can surely agree that, to those who fear that the media are responsible for a growing range of social problems, one might argue that the evidence base is carefully and critically scrutinized, for such findings as exist generally point to more modest, qualified and context-dependent conclusions. </a:t>
            </a:r>
          </a:p>
          <a:p>
            <a:pPr eaLnBrk="1" hangingPunct="1">
              <a:buNone/>
            </a:pPr>
            <a:r>
              <a:rPr lang="en-US" sz="1900" b="0" dirty="0" smtClean="0"/>
              <a:t>     To those who hope, however, that the media play little or no role in today’s social problems, one might point to the complex and diverse ways in which different media are variably but crucially embedded in most or all aspects of our everyday lives, and that it seems implausible to suggest that they have no influence, whether positive or negative. </a:t>
            </a:r>
          </a:p>
          <a:p>
            <a:pPr eaLnBrk="1" hangingPunct="1">
              <a:buNone/>
            </a:pPr>
            <a:r>
              <a:rPr lang="en-US" sz="1900" b="0" dirty="0" smtClean="0"/>
              <a:t>     The truth, surely, as always, lies somewhere in the middle... Just how we should </a:t>
            </a:r>
            <a:r>
              <a:rPr lang="en-US" sz="1900" b="0" dirty="0" err="1" smtClean="0"/>
              <a:t>conceptualise</a:t>
            </a:r>
            <a:r>
              <a:rPr lang="en-US" sz="1900" b="0" dirty="0" smtClean="0"/>
              <a:t>, debate, and research this is the challenge ahead. (Livingstone, 2007, </a:t>
            </a:r>
            <a:r>
              <a:rPr lang="en-US" sz="1900" b="0" dirty="0" err="1" smtClean="0"/>
              <a:t>p</a:t>
            </a:r>
            <a:r>
              <a:rPr lang="en-US" sz="1900" b="0" dirty="0" smtClean="0"/>
              <a:t>. 12). </a:t>
            </a:r>
          </a:p>
          <a:p>
            <a:pPr eaLnBrk="1" hangingPunct="1">
              <a:buNone/>
            </a:pPr>
            <a:endParaRPr lang="en-US" sz="1800" b="0" dirty="0" smtClean="0">
              <a:latin typeface="Courier New" charset="0"/>
            </a:endParaRPr>
          </a:p>
        </p:txBody>
      </p:sp>
      <p:pic>
        <p:nvPicPr>
          <p:cNvPr id="4" name="Picture 3" descr="Sonia2007.jpeg"/>
          <p:cNvPicPr>
            <a:picLocks noChangeAspect="1"/>
          </p:cNvPicPr>
          <p:nvPr/>
        </p:nvPicPr>
        <p:blipFill>
          <a:blip r:embed="rId3"/>
          <a:stretch>
            <a:fillRect/>
          </a:stretch>
        </p:blipFill>
        <p:spPr>
          <a:xfrm>
            <a:off x="304800" y="1219200"/>
            <a:ext cx="3407593"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3429000" y="1066800"/>
            <a:ext cx="5562600" cy="5791200"/>
          </a:xfrm>
        </p:spPr>
        <p:txBody>
          <a:bodyPr/>
          <a:lstStyle/>
          <a:p>
            <a:r>
              <a:rPr lang="en-US" sz="2200" b="0" dirty="0" smtClean="0"/>
              <a:t>“In short, it seems wise to frame the question differently, eschewing the bald question – do the media have harmful effects or not, and instead insisting on a more complex formulation of the question, namely—in what way and to what extent do the media contribute, if at all, as one among several identifiable factors that, in combination, account for the social phenomenon under consideration (violence, racism, etc.)” (</a:t>
            </a:r>
            <a:r>
              <a:rPr lang="en-US" sz="2200" b="0" dirty="0" err="1" smtClean="0"/>
              <a:t>p</a:t>
            </a:r>
            <a:r>
              <a:rPr lang="en-US" sz="2200" b="0" dirty="0" smtClean="0"/>
              <a:t>. 9).  </a:t>
            </a:r>
          </a:p>
          <a:p>
            <a:endParaRPr lang="en-US" sz="2200" b="0" dirty="0" smtClean="0"/>
          </a:p>
          <a:p>
            <a:pPr eaLnBrk="1" hangingPunct="1">
              <a:buNone/>
            </a:pPr>
            <a:r>
              <a:rPr lang="en-US" sz="2200" b="0" dirty="0" smtClean="0"/>
              <a:t>     “Just how we should </a:t>
            </a:r>
            <a:r>
              <a:rPr lang="en-US" sz="2200" b="0" dirty="0" err="1" smtClean="0"/>
              <a:t>conceptualise</a:t>
            </a:r>
            <a:r>
              <a:rPr lang="en-US" sz="2200" b="0" dirty="0" smtClean="0"/>
              <a:t>, debate, and research this is the challenge ahead” (</a:t>
            </a:r>
            <a:r>
              <a:rPr lang="en-US" sz="2200" b="0" dirty="0" err="1" smtClean="0"/>
              <a:t>p</a:t>
            </a:r>
            <a:r>
              <a:rPr lang="en-US" sz="2200" b="0" dirty="0" smtClean="0"/>
              <a:t>. 12). </a:t>
            </a:r>
          </a:p>
          <a:p>
            <a:pPr eaLnBrk="1" hangingPunct="1">
              <a:buNone/>
            </a:pPr>
            <a:endParaRPr lang="en-US" sz="2200" b="0" dirty="0" smtClean="0">
              <a:latin typeface="Courier New" charset="0"/>
            </a:endParaRPr>
          </a:p>
        </p:txBody>
      </p:sp>
      <p:pic>
        <p:nvPicPr>
          <p:cNvPr id="4" name="Picture 3" descr="Sonia2007.jpeg"/>
          <p:cNvPicPr>
            <a:picLocks noChangeAspect="1"/>
          </p:cNvPicPr>
          <p:nvPr/>
        </p:nvPicPr>
        <p:blipFill>
          <a:blip r:embed="rId3"/>
          <a:stretch>
            <a:fillRect/>
          </a:stretch>
        </p:blipFill>
        <p:spPr>
          <a:xfrm>
            <a:off x="304800" y="1219200"/>
            <a:ext cx="3407593"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362200" y="2590800"/>
            <a:ext cx="4876800" cy="2554545"/>
          </a:xfrm>
          <a:prstGeom prst="rect">
            <a:avLst/>
          </a:prstGeom>
          <a:noFill/>
        </p:spPr>
        <p:txBody>
          <a:bodyPr wrap="square" rtlCol="0">
            <a:spAutoFit/>
          </a:bodyPr>
          <a:lstStyle/>
          <a:p>
            <a:pPr algn="ctr"/>
            <a:r>
              <a:rPr lang="en-US" sz="8000" dirty="0" smtClean="0"/>
              <a:t>THANK YOU!</a:t>
            </a:r>
            <a:endParaRPr lang="en-US" sz="8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endParaRPr lang="en-US" sz="3200" dirty="0">
              <a:latin typeface="AmerType Md BT" pitchFamily="18" charset="0"/>
            </a:endParaRPr>
          </a:p>
          <a:p>
            <a:pPr algn="ctr" eaLnBrk="1" hangingPunct="1">
              <a:buFontTx/>
              <a:buNone/>
            </a:pPr>
            <a:endParaRPr lang="en-US" sz="3200" dirty="0" smtClean="0">
              <a:latin typeface="Courier New" charset="0"/>
            </a:endParaRPr>
          </a:p>
          <a:p>
            <a:pPr eaLnBrk="1" hangingPunct="1">
              <a:spcBef>
                <a:spcPct val="0"/>
              </a:spcBef>
              <a:buFontTx/>
              <a:buNone/>
            </a:pPr>
            <a:r>
              <a:rPr lang="en-US" sz="3200" dirty="0" smtClean="0">
                <a:latin typeface="Courier New" charset="0"/>
              </a:rPr>
              <a:t>	Factors Affecting Media Use </a:t>
            </a:r>
            <a:endParaRPr lang="en-US" sz="2800" dirty="0">
              <a:latin typeface="Courier New" charset="0"/>
            </a:endParaRPr>
          </a:p>
          <a:p>
            <a:pPr eaLnBrk="1" hangingPunct="1">
              <a:spcBef>
                <a:spcPct val="0"/>
              </a:spcBef>
              <a:buFontTx/>
              <a:buNone/>
            </a:pPr>
            <a:r>
              <a:rPr lang="en-US" sz="2800" dirty="0" smtClean="0">
                <a:latin typeface="Courier New" charset="0"/>
              </a:rPr>
              <a:t>		</a:t>
            </a:r>
          </a:p>
          <a:p>
            <a:pPr eaLnBrk="1" hangingPunct="1">
              <a:spcBef>
                <a:spcPct val="0"/>
              </a:spcBef>
              <a:buFontTx/>
              <a:buNone/>
            </a:pPr>
            <a:r>
              <a:rPr lang="en-US" sz="2800" dirty="0" smtClean="0">
                <a:latin typeface="Courier New" charset="0"/>
              </a:rPr>
              <a:t>		</a:t>
            </a:r>
            <a:r>
              <a:rPr lang="en-US" sz="2800" dirty="0" smtClean="0">
                <a:solidFill>
                  <a:schemeClr val="tx2">
                    <a:lumMod val="50000"/>
                    <a:lumOff val="50000"/>
                  </a:schemeClr>
                </a:solidFill>
                <a:latin typeface="Courier New" charset="0"/>
              </a:rPr>
              <a:t>age (8- to 18-year-olds)</a:t>
            </a:r>
          </a:p>
          <a:p>
            <a:pPr eaLnBrk="1" hangingPunct="1">
              <a:spcBef>
                <a:spcPct val="0"/>
              </a:spcBef>
              <a:buFontTx/>
              <a:buNone/>
            </a:pPr>
            <a:r>
              <a:rPr lang="en-US" sz="2800" dirty="0" smtClean="0">
                <a:latin typeface="Courier New" charset="0"/>
              </a:rPr>
              <a:t>		age (0 to 8-year-olds)</a:t>
            </a:r>
          </a:p>
          <a:p>
            <a:pPr eaLnBrk="1" hangingPunct="1">
              <a:spcBef>
                <a:spcPct val="0"/>
              </a:spcBef>
              <a:buFontTx/>
              <a:buNone/>
            </a:pPr>
            <a:r>
              <a:rPr lang="en-US" sz="2800" dirty="0" smtClean="0">
                <a:latin typeface="Courier New" charset="0"/>
              </a:rPr>
              <a:t>    age (55+ year-olds)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3" end="3"/>
                                            </p:txEl>
                                          </p:spTgt>
                                        </p:tgtEl>
                                        <p:attrNameLst>
                                          <p:attrName>style.visibility</p:attrName>
                                        </p:attrNameLst>
                                      </p:cBhvr>
                                      <p:to>
                                        <p:strVal val="visible"/>
                                      </p:to>
                                    </p:set>
                                    <p:animEffect transition="in" filter="fade">
                                      <p:cBhvr>
                                        <p:cTn id="12" dur="500"/>
                                        <p:tgtEl>
                                          <p:spTgt spid="153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fade">
                                      <p:cBhvr>
                                        <p:cTn id="17" dur="500"/>
                                        <p:tgtEl>
                                          <p:spTgt spid="153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5" end="5"/>
                                            </p:txEl>
                                          </p:spTgt>
                                        </p:tgtEl>
                                        <p:attrNameLst>
                                          <p:attrName>style.visibility</p:attrName>
                                        </p:attrNameLst>
                                      </p:cBhvr>
                                      <p:to>
                                        <p:strVal val="visible"/>
                                      </p:to>
                                    </p:set>
                                    <p:animEffect transition="in" filter="fade">
                                      <p:cBhvr>
                                        <p:cTn id="22" dur="500"/>
                                        <p:tgtEl>
                                          <p:spTgt spid="153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6" end="6"/>
                                            </p:txEl>
                                          </p:spTgt>
                                        </p:tgtEl>
                                        <p:attrNameLst>
                                          <p:attrName>style.visibility</p:attrName>
                                        </p:attrNameLst>
                                      </p:cBhvr>
                                      <p:to>
                                        <p:strVal val="visible"/>
                                      </p:to>
                                    </p:set>
                                    <p:animEffect transition="in" filter="fade">
                                      <p:cBhvr>
                                        <p:cTn id="27" dur="5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err="1" smtClean="0">
                <a:latin typeface="Courier New" charset="0"/>
              </a:rPr>
              <a:t>asdfadsf</a:t>
            </a:r>
            <a:endParaRPr lang="en-US" sz="2800" b="0" dirty="0" smtClean="0">
              <a:latin typeface="Courier New" charset="0"/>
            </a:endParaRPr>
          </a:p>
        </p:txBody>
      </p:sp>
      <p:sp>
        <p:nvSpPr>
          <p:cNvPr id="5" name="Rectangle 4"/>
          <p:cNvSpPr/>
          <p:nvPr/>
        </p:nvSpPr>
        <p:spPr>
          <a:xfrm>
            <a:off x="1371600" y="2362200"/>
            <a:ext cx="7620000" cy="1077218"/>
          </a:xfrm>
          <a:prstGeom prst="rect">
            <a:avLst/>
          </a:prstGeom>
        </p:spPr>
        <p:txBody>
          <a:bodyPr wrap="square">
            <a:spAutoFit/>
          </a:bodyPr>
          <a:lstStyle/>
          <a:p>
            <a:endParaRPr lang="en-US" dirty="0" smtClean="0">
              <a:latin typeface="Courier New"/>
            </a:endParaRPr>
          </a:p>
          <a:p>
            <a:endParaRPr lang="en-US" dirty="0" smtClean="0">
              <a:latin typeface="Courier New"/>
            </a:endParaRPr>
          </a:p>
          <a:p>
            <a:endParaRPr lang="en-US" sz="1600" dirty="0">
              <a:latin typeface="Courier New"/>
            </a:endParaRPr>
          </a:p>
        </p:txBody>
      </p:sp>
      <p:sp>
        <p:nvSpPr>
          <p:cNvPr id="6" name="TextBox 5"/>
          <p:cNvSpPr txBox="1"/>
          <p:nvPr/>
        </p:nvSpPr>
        <p:spPr>
          <a:xfrm>
            <a:off x="4114800" y="152400"/>
            <a:ext cx="5021586" cy="400110"/>
          </a:xfrm>
          <a:prstGeom prst="rect">
            <a:avLst/>
          </a:prstGeom>
          <a:noFill/>
        </p:spPr>
        <p:txBody>
          <a:bodyPr wrap="square" rtlCol="0">
            <a:spAutoFit/>
          </a:bodyPr>
          <a:lstStyle/>
          <a:p>
            <a:r>
              <a:rPr lang="en-US" sz="2000" dirty="0" smtClean="0">
                <a:solidFill>
                  <a:schemeClr val="bg1"/>
                </a:solidFill>
                <a:latin typeface="Courier New"/>
              </a:rPr>
              <a:t>Commonsense Media, Fall 2012</a:t>
            </a:r>
            <a:endParaRPr lang="en-US" sz="2000" dirty="0">
              <a:solidFill>
                <a:schemeClr val="bg1"/>
              </a:solidFill>
              <a:latin typeface="Courier New"/>
            </a:endParaRPr>
          </a:p>
        </p:txBody>
      </p:sp>
      <p:pic>
        <p:nvPicPr>
          <p:cNvPr id="8" name="Picture 7" descr="CO ss1.tiff"/>
          <p:cNvPicPr>
            <a:picLocks noChangeAspect="1"/>
          </p:cNvPicPr>
          <p:nvPr/>
        </p:nvPicPr>
        <p:blipFill>
          <a:blip r:embed="rId3"/>
          <a:stretch>
            <a:fillRect/>
          </a:stretch>
        </p:blipFill>
        <p:spPr>
          <a:xfrm>
            <a:off x="1371600" y="914400"/>
            <a:ext cx="4680266" cy="5611660"/>
          </a:xfrm>
          <a:prstGeom prst="rect">
            <a:avLst/>
          </a:prstGeom>
        </p:spPr>
      </p:pic>
      <p:sp>
        <p:nvSpPr>
          <p:cNvPr id="9" name="TextBox 8"/>
          <p:cNvSpPr txBox="1"/>
          <p:nvPr/>
        </p:nvSpPr>
        <p:spPr>
          <a:xfrm>
            <a:off x="6324600" y="1295400"/>
            <a:ext cx="2667000" cy="3293209"/>
          </a:xfrm>
          <a:prstGeom prst="rect">
            <a:avLst/>
          </a:prstGeom>
          <a:noFill/>
        </p:spPr>
        <p:txBody>
          <a:bodyPr wrap="square" rtlCol="0">
            <a:spAutoFit/>
          </a:bodyPr>
          <a:lstStyle/>
          <a:p>
            <a:r>
              <a:rPr lang="en-US" sz="1600" dirty="0" smtClean="0">
                <a:latin typeface="Courier New"/>
                <a:cs typeface="Courier New"/>
              </a:rPr>
              <a:t>1,384 parents of 0- to 8-year olds were</a:t>
            </a:r>
          </a:p>
          <a:p>
            <a:r>
              <a:rPr lang="en-US" sz="1600" dirty="0" smtClean="0">
                <a:latin typeface="Courier New"/>
                <a:cs typeface="Courier New"/>
              </a:rPr>
              <a:t>surveyed May-June 2011.  Probability based online panel, assumed to be representative of the U.S. population.</a:t>
            </a:r>
          </a:p>
          <a:p>
            <a:r>
              <a:rPr lang="en-US" sz="1600" dirty="0" smtClean="0">
                <a:latin typeface="Courier New"/>
                <a:cs typeface="Courier New"/>
              </a:rPr>
              <a:t>Margin of error +/- 2.6% and the response rate was 59%. </a:t>
            </a:r>
            <a:r>
              <a:rPr lang="en-US" sz="1100" dirty="0" smtClean="0">
                <a:latin typeface="Courier New"/>
                <a:cs typeface="Courier New"/>
              </a:rPr>
              <a:t>(see page 15 of the report)</a:t>
            </a:r>
            <a:r>
              <a:rPr lang="en-US" sz="1600" dirty="0" smtClean="0">
                <a:latin typeface="Courier New"/>
                <a:cs typeface="Courier New"/>
              </a:rPr>
              <a:t>.</a:t>
            </a:r>
            <a:endParaRPr lang="en-US" sz="1600" dirty="0">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Commonsense </a:t>
            </a:r>
          </a:p>
          <a:p>
            <a:pPr>
              <a:lnSpc>
                <a:spcPct val="90000"/>
              </a:lnSpc>
              <a:buFont typeface="Times" charset="0"/>
              <a:buNone/>
            </a:pPr>
            <a:r>
              <a:rPr lang="en-US" sz="2800" b="0" dirty="0" smtClean="0">
                <a:latin typeface="Courier New" charset="0"/>
              </a:rPr>
              <a:t>Media </a:t>
            </a:r>
          </a:p>
          <a:p>
            <a:pPr>
              <a:lnSpc>
                <a:spcPct val="90000"/>
              </a:lnSpc>
              <a:buFont typeface="Times" charset="0"/>
              <a:buNone/>
            </a:pPr>
            <a:r>
              <a:rPr lang="en-US" sz="2800" b="0" dirty="0" smtClean="0">
                <a:latin typeface="Courier New" charset="0"/>
              </a:rPr>
              <a:t>(Fall 2011)</a:t>
            </a:r>
          </a:p>
        </p:txBody>
      </p:sp>
      <p:sp>
        <p:nvSpPr>
          <p:cNvPr id="5" name="Rectangle 4"/>
          <p:cNvSpPr/>
          <p:nvPr/>
        </p:nvSpPr>
        <p:spPr>
          <a:xfrm>
            <a:off x="1371600" y="2362200"/>
            <a:ext cx="7620000" cy="1077218"/>
          </a:xfrm>
          <a:prstGeom prst="rect">
            <a:avLst/>
          </a:prstGeom>
        </p:spPr>
        <p:txBody>
          <a:bodyPr wrap="square">
            <a:spAutoFit/>
          </a:bodyPr>
          <a:lstStyle/>
          <a:p>
            <a:endParaRPr lang="en-US" dirty="0" smtClean="0">
              <a:latin typeface="Courier New"/>
            </a:endParaRPr>
          </a:p>
          <a:p>
            <a:endParaRPr lang="en-US" dirty="0" smtClean="0">
              <a:latin typeface="Courier New"/>
            </a:endParaRPr>
          </a:p>
          <a:p>
            <a:endParaRPr lang="en-US" sz="1600" dirty="0">
              <a:latin typeface="Courier New"/>
            </a:endParaRPr>
          </a:p>
        </p:txBody>
      </p:sp>
      <p:sp>
        <p:nvSpPr>
          <p:cNvPr id="6" name="TextBox 5"/>
          <p:cNvSpPr txBox="1"/>
          <p:nvPr/>
        </p:nvSpPr>
        <p:spPr>
          <a:xfrm>
            <a:off x="4114800" y="152400"/>
            <a:ext cx="5021586" cy="461665"/>
          </a:xfrm>
          <a:prstGeom prst="rect">
            <a:avLst/>
          </a:prstGeom>
          <a:noFill/>
        </p:spPr>
        <p:txBody>
          <a:bodyPr wrap="square" rtlCol="0">
            <a:spAutoFit/>
          </a:bodyPr>
          <a:lstStyle/>
          <a:p>
            <a:r>
              <a:rPr lang="en-US" dirty="0" smtClean="0">
                <a:solidFill>
                  <a:schemeClr val="bg1"/>
                </a:solidFill>
                <a:latin typeface="Courier New"/>
              </a:rPr>
              <a:t>Media Use (0-8 year olds)</a:t>
            </a:r>
            <a:endParaRPr lang="en-US" dirty="0">
              <a:solidFill>
                <a:schemeClr val="bg1"/>
              </a:solidFill>
              <a:latin typeface="Courier New"/>
            </a:endParaRPr>
          </a:p>
        </p:txBody>
      </p:sp>
      <p:pic>
        <p:nvPicPr>
          <p:cNvPr id="9" name="Picture 8" descr="CO ss3.tiff"/>
          <p:cNvPicPr>
            <a:picLocks noChangeAspect="1"/>
          </p:cNvPicPr>
          <p:nvPr/>
        </p:nvPicPr>
        <p:blipFill>
          <a:blip r:embed="rId3"/>
          <a:stretch>
            <a:fillRect/>
          </a:stretch>
        </p:blipFill>
        <p:spPr>
          <a:xfrm>
            <a:off x="152400" y="3200401"/>
            <a:ext cx="5029200" cy="3657600"/>
          </a:xfrm>
          <a:prstGeom prst="rect">
            <a:avLst/>
          </a:prstGeom>
        </p:spPr>
      </p:pic>
      <p:pic>
        <p:nvPicPr>
          <p:cNvPr id="10" name="Picture 9" descr="CO ss2.tiff"/>
          <p:cNvPicPr>
            <a:picLocks noChangeAspect="1"/>
          </p:cNvPicPr>
          <p:nvPr/>
        </p:nvPicPr>
        <p:blipFill>
          <a:blip r:embed="rId4"/>
          <a:stretch>
            <a:fillRect/>
          </a:stretch>
        </p:blipFill>
        <p:spPr>
          <a:xfrm>
            <a:off x="4267200" y="838200"/>
            <a:ext cx="4724400" cy="3393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dirty="0" smtClean="0">
                <a:latin typeface="Courier New" charset="0"/>
              </a:rPr>
              <a:t>Senior citizens = </a:t>
            </a:r>
          </a:p>
          <a:p>
            <a:pPr>
              <a:lnSpc>
                <a:spcPct val="90000"/>
              </a:lnSpc>
              <a:buFont typeface="Times" charset="0"/>
              <a:buNone/>
            </a:pPr>
            <a:r>
              <a:rPr lang="en-US" sz="2800" dirty="0" smtClean="0">
                <a:latin typeface="Courier New" charset="0"/>
              </a:rPr>
              <a:t>	“Embracers” of television:</a:t>
            </a:r>
          </a:p>
          <a:p>
            <a:pPr>
              <a:lnSpc>
                <a:spcPct val="90000"/>
              </a:lnSpc>
              <a:buFont typeface="Times" charset="0"/>
              <a:buNone/>
            </a:pPr>
            <a:endParaRPr lang="en-US" sz="2800" b="0" dirty="0" smtClean="0">
              <a:latin typeface="Courier New" charset="0"/>
            </a:endParaRPr>
          </a:p>
          <a:p>
            <a:pPr>
              <a:lnSpc>
                <a:spcPct val="90000"/>
              </a:lnSpc>
              <a:buFontTx/>
              <a:buChar char="-"/>
            </a:pPr>
            <a:r>
              <a:rPr lang="en-US" sz="2800" b="0" dirty="0" smtClean="0">
                <a:latin typeface="Courier New" charset="0"/>
              </a:rPr>
              <a:t>13% of population</a:t>
            </a:r>
          </a:p>
          <a:p>
            <a:pPr>
              <a:lnSpc>
                <a:spcPct val="90000"/>
              </a:lnSpc>
              <a:buFontTx/>
              <a:buChar char="-"/>
            </a:pPr>
            <a:r>
              <a:rPr lang="en-US" sz="2800" b="0" dirty="0" smtClean="0">
                <a:latin typeface="Courier New" charset="0"/>
              </a:rPr>
              <a:t>1.9-3.3% of TV pt characters</a:t>
            </a:r>
          </a:p>
          <a:p>
            <a:pPr>
              <a:lnSpc>
                <a:spcPct val="90000"/>
              </a:lnSpc>
              <a:buFontTx/>
              <a:buChar char="-"/>
            </a:pPr>
            <a:r>
              <a:rPr lang="en-US" sz="2800" b="0" dirty="0" smtClean="0">
                <a:latin typeface="Courier New" charset="0"/>
              </a:rPr>
              <a:t>4.3% of Film characters (2008)</a:t>
            </a:r>
          </a:p>
        </p:txBody>
      </p:sp>
      <p:sp>
        <p:nvSpPr>
          <p:cNvPr id="3" name="TextBox 2"/>
          <p:cNvSpPr txBox="1"/>
          <p:nvPr/>
        </p:nvSpPr>
        <p:spPr>
          <a:xfrm>
            <a:off x="1371600" y="5486400"/>
            <a:ext cx="6959329" cy="523220"/>
          </a:xfrm>
          <a:prstGeom prst="rect">
            <a:avLst/>
          </a:prstGeom>
          <a:noFill/>
        </p:spPr>
        <p:txBody>
          <a:bodyPr wrap="none" rtlCol="0">
            <a:spAutoFit/>
          </a:bodyPr>
          <a:lstStyle/>
          <a:p>
            <a:r>
              <a:rPr lang="en-US" sz="1400" i="1" dirty="0" smtClean="0"/>
              <a:t> (Davis, 1971; </a:t>
            </a:r>
            <a:r>
              <a:rPr lang="en-US" sz="1400" i="1" dirty="0" err="1" smtClean="0"/>
              <a:t>Gerbner</a:t>
            </a:r>
            <a:r>
              <a:rPr lang="en-US" sz="1400" i="1" dirty="0" smtClean="0"/>
              <a:t> &amp; </a:t>
            </a:r>
            <a:r>
              <a:rPr lang="en-US" sz="1400" i="1" dirty="0" err="1" smtClean="0"/>
              <a:t>Ozyegin</a:t>
            </a:r>
            <a:r>
              <a:rPr lang="en-US" sz="1400" i="1" dirty="0" smtClean="0"/>
              <a:t>, 1997; Vernon et al. 1990; Smith &amp; </a:t>
            </a:r>
            <a:r>
              <a:rPr lang="en-US" sz="1400" i="1" dirty="0" err="1" smtClean="0"/>
              <a:t>Choueiti</a:t>
            </a:r>
            <a:r>
              <a:rPr lang="en-US" sz="1400" i="1" dirty="0" smtClean="0"/>
              <a:t>, 2011;</a:t>
            </a:r>
          </a:p>
          <a:p>
            <a:r>
              <a:rPr lang="en-US" sz="1400" i="1" dirty="0" smtClean="0"/>
              <a:t>US Census, 2011)</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 calcmode="lin" valueType="num">
                                      <p:cBhvr additive="base">
                                        <p:cTn id="7"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anim calcmode="lin" valueType="num">
                                      <p:cBhvr additive="base">
                                        <p:cTn id="11"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43010">
                                            <p:txEl>
                                              <p:pRg st="4" end="4"/>
                                            </p:txEl>
                                          </p:spTgt>
                                        </p:tgtEl>
                                        <p:attrNameLst>
                                          <p:attrName>style.visibility</p:attrName>
                                        </p:attrNameLst>
                                      </p:cBhvr>
                                      <p:to>
                                        <p:strVal val="visible"/>
                                      </p:to>
                                    </p:set>
                                    <p:anim calcmode="lin" valueType="num">
                                      <p:cBhvr additive="base">
                                        <p:cTn id="17"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0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anim calcmode="lin" valueType="num">
                                      <p:cBhvr additive="base">
                                        <p:cTn id="23" dur="5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accel="50000" decel="50000" fill="hold" grpId="0" nodeType="clickEffect">
                                  <p:stCondLst>
                                    <p:cond delay="0"/>
                                  </p:stCondLst>
                                  <p:childTnLst>
                                    <p:set>
                                      <p:cBhvr>
                                        <p:cTn id="28" dur="1" fill="hold">
                                          <p:stCondLst>
                                            <p:cond delay="0"/>
                                          </p:stCondLst>
                                        </p:cTn>
                                        <p:tgtEl>
                                          <p:spTgt spid="43010">
                                            <p:txEl>
                                              <p:pRg st="6" end="6"/>
                                            </p:txEl>
                                          </p:spTgt>
                                        </p:tgtEl>
                                        <p:attrNameLst>
                                          <p:attrName>style.visibility</p:attrName>
                                        </p:attrNameLst>
                                      </p:cBhvr>
                                      <p:to>
                                        <p:strVal val="visible"/>
                                      </p:to>
                                    </p:set>
                                    <p:anim calcmode="lin" valueType="num">
                                      <p:cBhvr additive="base">
                                        <p:cTn id="29"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3" grpId="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800" b="0" dirty="0" smtClean="0">
              <a:latin typeface="Courier New" charset="0"/>
            </a:endParaRPr>
          </a:p>
        </p:txBody>
      </p:sp>
      <p:pic>
        <p:nvPicPr>
          <p:cNvPr id="4" name="Picture 3" descr="Nielsen.tiff"/>
          <p:cNvPicPr>
            <a:picLocks noChangeAspect="1"/>
          </p:cNvPicPr>
          <p:nvPr/>
        </p:nvPicPr>
        <p:blipFill>
          <a:blip r:embed="rId3"/>
          <a:stretch>
            <a:fillRect/>
          </a:stretch>
        </p:blipFill>
        <p:spPr>
          <a:xfrm>
            <a:off x="228600" y="990600"/>
            <a:ext cx="8915400" cy="4898361"/>
          </a:xfrm>
          <a:prstGeom prst="rect">
            <a:avLst/>
          </a:prstGeom>
        </p:spPr>
      </p:pic>
      <p:sp>
        <p:nvSpPr>
          <p:cNvPr id="5" name="TextBox 4"/>
          <p:cNvSpPr txBox="1"/>
          <p:nvPr/>
        </p:nvSpPr>
        <p:spPr>
          <a:xfrm>
            <a:off x="4876800" y="2209800"/>
            <a:ext cx="1219200" cy="2667000"/>
          </a:xfrm>
          <a:prstGeom prst="rect">
            <a:avLst/>
          </a:prstGeom>
          <a:solidFill>
            <a:srgbClr val="FFFF00">
              <a:alpha val="33000"/>
            </a:srgbClr>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endParaRPr lang="en-US" sz="3200" dirty="0">
              <a:latin typeface="AmerType Md BT" pitchFamily="18" charset="0"/>
            </a:endParaRPr>
          </a:p>
          <a:p>
            <a:pPr algn="ctr" eaLnBrk="1" hangingPunct="1">
              <a:buFontTx/>
              <a:buNone/>
            </a:pPr>
            <a:endParaRPr lang="en-US" sz="3200" dirty="0" smtClean="0">
              <a:latin typeface="Courier New" charset="0"/>
            </a:endParaRPr>
          </a:p>
          <a:p>
            <a:pPr eaLnBrk="1" hangingPunct="1">
              <a:spcBef>
                <a:spcPct val="0"/>
              </a:spcBef>
              <a:buFontTx/>
              <a:buNone/>
            </a:pPr>
            <a:r>
              <a:rPr lang="en-US" sz="3200" dirty="0" smtClean="0">
                <a:latin typeface="Courier New" charset="0"/>
              </a:rPr>
              <a:t>	Factors Affecting Media Use </a:t>
            </a:r>
            <a:endParaRPr lang="en-US" sz="2800" dirty="0">
              <a:latin typeface="Courier New" charset="0"/>
            </a:endParaRPr>
          </a:p>
          <a:p>
            <a:pPr eaLnBrk="1" hangingPunct="1">
              <a:spcBef>
                <a:spcPct val="0"/>
              </a:spcBef>
              <a:buFontTx/>
              <a:buNone/>
            </a:pPr>
            <a:r>
              <a:rPr lang="en-US" sz="2800" dirty="0" smtClean="0">
                <a:latin typeface="Courier New" charset="0"/>
              </a:rPr>
              <a:t>		</a:t>
            </a:r>
          </a:p>
          <a:p>
            <a:pPr eaLnBrk="1" hangingPunct="1">
              <a:spcBef>
                <a:spcPct val="0"/>
              </a:spcBef>
              <a:buFontTx/>
              <a:buNone/>
            </a:pPr>
            <a:r>
              <a:rPr lang="en-US" sz="2800" dirty="0" smtClean="0">
                <a:latin typeface="Courier New" charset="0"/>
              </a:rPr>
              <a:t>		age</a:t>
            </a:r>
          </a:p>
          <a:p>
            <a:pPr eaLnBrk="1" hangingPunct="1">
              <a:spcBef>
                <a:spcPct val="0"/>
              </a:spcBef>
              <a:buFontTx/>
              <a:buNone/>
            </a:pPr>
            <a:r>
              <a:rPr lang="en-US" sz="2800" dirty="0" smtClean="0">
                <a:latin typeface="Courier New" charset="0"/>
              </a:rPr>
              <a:t>		gender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3" end="3"/>
                                            </p:txEl>
                                          </p:spTgt>
                                        </p:tgtEl>
                                        <p:attrNameLst>
                                          <p:attrName>style.visibility</p:attrName>
                                        </p:attrNameLst>
                                      </p:cBhvr>
                                      <p:to>
                                        <p:strVal val="visible"/>
                                      </p:to>
                                    </p:set>
                                    <p:animEffect transition="in" filter="fade">
                                      <p:cBhvr>
                                        <p:cTn id="12" dur="500"/>
                                        <p:tgtEl>
                                          <p:spTgt spid="153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fade">
                                      <p:cBhvr>
                                        <p:cTn id="17" dur="500"/>
                                        <p:tgtEl>
                                          <p:spTgt spid="153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5" end="5"/>
                                            </p:txEl>
                                          </p:spTgt>
                                        </p:tgtEl>
                                        <p:attrNameLst>
                                          <p:attrName>style.visibility</p:attrName>
                                        </p:attrNameLst>
                                      </p:cBhvr>
                                      <p:to>
                                        <p:strVal val="visible"/>
                                      </p:to>
                                    </p:set>
                                    <p:animEffect transition="in" filter="fade">
                                      <p:cBhvr>
                                        <p:cTn id="22"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eaLnBrk="1" hangingPunct="1"/>
            <a:r>
              <a:rPr lang="en-US" sz="4000" dirty="0" smtClean="0"/>
              <a:t>Why do we engage with media?</a:t>
            </a:r>
          </a:p>
          <a:p>
            <a:pPr eaLnBrk="1" hangingPunct="1"/>
            <a:r>
              <a:rPr lang="en-US" sz="4000" dirty="0" smtClean="0"/>
              <a:t>So what?</a:t>
            </a:r>
          </a:p>
          <a:p>
            <a:pPr eaLnBrk="1" hangingPunct="1"/>
            <a:r>
              <a:rPr lang="en-US" sz="4000" dirty="0" smtClean="0"/>
              <a:t>Something’s happening</a:t>
            </a:r>
          </a:p>
          <a:p>
            <a:pPr eaLnBrk="1" hangingPunct="1"/>
            <a:r>
              <a:rPr lang="en-US" sz="4000" dirty="0" smtClean="0"/>
              <a:t>Let’s measure</a:t>
            </a:r>
          </a:p>
          <a:p>
            <a:pPr eaLnBrk="1" hangingPunct="1"/>
            <a:r>
              <a:rPr lang="en-US" sz="4000" dirty="0" smtClean="0"/>
              <a:t>Nothing’s happening</a:t>
            </a:r>
          </a:p>
          <a:p>
            <a:pPr eaLnBrk="1" hangingPunct="1"/>
            <a:r>
              <a:rPr lang="en-US" sz="4000" dirty="0" smtClean="0"/>
              <a:t>What could happen?</a:t>
            </a:r>
          </a:p>
          <a:p>
            <a:pPr eaLnBrk="1" hangingPunct="1"/>
            <a:r>
              <a:rPr lang="en-US" sz="4000" dirty="0" smtClean="0"/>
              <a:t>Let’s get real</a:t>
            </a:r>
          </a:p>
          <a:p>
            <a:pPr eaLnBrk="1" hangingPunct="1"/>
            <a:endParaRPr lang="en-US" sz="4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2">
                                            <p:txEl>
                                              <p:pRg st="4" end="4"/>
                                            </p:txEl>
                                          </p:spTgt>
                                        </p:tgtEl>
                                        <p:attrNameLst>
                                          <p:attrName>style.visibility</p:attrName>
                                        </p:attrNameLst>
                                      </p:cBhvr>
                                      <p:to>
                                        <p:strVal val="visible"/>
                                      </p:to>
                                    </p:set>
                                    <p:anim calcmode="lin" valueType="num">
                                      <p:cBhvr additive="base">
                                        <p:cTn id="31"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362">
                                            <p:txEl>
                                              <p:pRg st="5" end="5"/>
                                            </p:txEl>
                                          </p:spTgt>
                                        </p:tgtEl>
                                        <p:attrNameLst>
                                          <p:attrName>style.visibility</p:attrName>
                                        </p:attrNameLst>
                                      </p:cBhvr>
                                      <p:to>
                                        <p:strVal val="visible"/>
                                      </p:to>
                                    </p:set>
                                    <p:anim calcmode="lin" valueType="num">
                                      <p:cBhvr additive="base">
                                        <p:cTn id="37"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362">
                                            <p:txEl>
                                              <p:pRg st="6" end="6"/>
                                            </p:txEl>
                                          </p:spTgt>
                                        </p:tgtEl>
                                        <p:attrNameLst>
                                          <p:attrName>style.visibility</p:attrName>
                                        </p:attrNameLst>
                                      </p:cBhvr>
                                      <p:to>
                                        <p:strVal val="visible"/>
                                      </p:to>
                                    </p:set>
                                    <p:anim calcmode="lin" valueType="num">
                                      <p:cBhvr additive="base">
                                        <p:cTn id="43"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8- to 18-yr olds</a:t>
            </a:r>
          </a:p>
          <a:p>
            <a:pPr>
              <a:lnSpc>
                <a:spcPct val="90000"/>
              </a:lnSpc>
              <a:buFont typeface="Times" charset="0"/>
              <a:buNone/>
            </a:pPr>
            <a:endParaRPr lang="en-US" sz="2800" b="0" dirty="0" smtClean="0">
              <a:latin typeface="Courier New" charset="0"/>
            </a:endParaRPr>
          </a:p>
        </p:txBody>
      </p:sp>
      <p:sp>
        <p:nvSpPr>
          <p:cNvPr id="3" name="TextBox 2"/>
          <p:cNvSpPr txBox="1"/>
          <p:nvPr/>
        </p:nvSpPr>
        <p:spPr>
          <a:xfrm>
            <a:off x="1371600" y="5486400"/>
            <a:ext cx="2941831" cy="276999"/>
          </a:xfrm>
          <a:prstGeom prst="rect">
            <a:avLst/>
          </a:prstGeom>
          <a:noFill/>
        </p:spPr>
        <p:txBody>
          <a:bodyPr wrap="none" rtlCol="0">
            <a:spAutoFit/>
          </a:bodyPr>
          <a:lstStyle/>
          <a:p>
            <a:r>
              <a:rPr lang="en-US" sz="1200" dirty="0" err="1" smtClean="0"/>
              <a:t>Source:Kaiser</a:t>
            </a:r>
            <a:r>
              <a:rPr lang="en-US" sz="1200" dirty="0" smtClean="0"/>
              <a:t> Family Foundation, 2010</a:t>
            </a:r>
            <a:endParaRPr lang="en-US" dirty="0"/>
          </a:p>
        </p:txBody>
      </p:sp>
      <p:pic>
        <p:nvPicPr>
          <p:cNvPr id="5" name="Picture 4" descr="USE TV by Gender.tiff"/>
          <p:cNvPicPr>
            <a:picLocks noChangeAspect="1"/>
          </p:cNvPicPr>
          <p:nvPr/>
        </p:nvPicPr>
        <p:blipFill>
          <a:blip r:embed="rId3"/>
          <a:stretch>
            <a:fillRect/>
          </a:stretch>
        </p:blipFill>
        <p:spPr>
          <a:xfrm>
            <a:off x="0" y="762000"/>
            <a:ext cx="9144000" cy="6096000"/>
          </a:xfrm>
          <a:prstGeom prst="rect">
            <a:avLst/>
          </a:prstGeom>
        </p:spPr>
      </p:pic>
      <p:sp>
        <p:nvSpPr>
          <p:cNvPr id="6" name="TextBox 5"/>
          <p:cNvSpPr txBox="1"/>
          <p:nvPr/>
        </p:nvSpPr>
        <p:spPr>
          <a:xfrm>
            <a:off x="4114800" y="1600200"/>
            <a:ext cx="990600" cy="4724400"/>
          </a:xfrm>
          <a:prstGeom prst="rect">
            <a:avLst/>
          </a:prstGeom>
          <a:solidFill>
            <a:srgbClr val="9F2936">
              <a:alpha val="28000"/>
            </a:srgbClr>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3" grpId="0"/>
      <p:bldP spid="6"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8- to 18-yr olds</a:t>
            </a:r>
          </a:p>
          <a:p>
            <a:pPr>
              <a:lnSpc>
                <a:spcPct val="90000"/>
              </a:lnSpc>
              <a:buFont typeface="Times" charset="0"/>
              <a:buNone/>
            </a:pPr>
            <a:endParaRPr lang="en-US" sz="2800" b="0" dirty="0" smtClean="0">
              <a:latin typeface="Courier New" charset="0"/>
            </a:endParaRPr>
          </a:p>
        </p:txBody>
      </p:sp>
      <p:sp>
        <p:nvSpPr>
          <p:cNvPr id="3" name="TextBox 2"/>
          <p:cNvSpPr txBox="1"/>
          <p:nvPr/>
        </p:nvSpPr>
        <p:spPr>
          <a:xfrm>
            <a:off x="1371600" y="5486400"/>
            <a:ext cx="2941831" cy="276999"/>
          </a:xfrm>
          <a:prstGeom prst="rect">
            <a:avLst/>
          </a:prstGeom>
          <a:noFill/>
        </p:spPr>
        <p:txBody>
          <a:bodyPr wrap="none" rtlCol="0">
            <a:spAutoFit/>
          </a:bodyPr>
          <a:lstStyle/>
          <a:p>
            <a:r>
              <a:rPr lang="en-US" sz="1200" dirty="0" err="1" smtClean="0"/>
              <a:t>Source:Kaiser</a:t>
            </a:r>
            <a:r>
              <a:rPr lang="en-US" sz="1200" dirty="0" smtClean="0"/>
              <a:t> Family Foundation, 2010</a:t>
            </a:r>
            <a:endParaRPr lang="en-US" dirty="0"/>
          </a:p>
        </p:txBody>
      </p:sp>
      <p:pic>
        <p:nvPicPr>
          <p:cNvPr id="4" name="Picture 3" descr="USE by Gender.tiff"/>
          <p:cNvPicPr>
            <a:picLocks noChangeAspect="1"/>
          </p:cNvPicPr>
          <p:nvPr/>
        </p:nvPicPr>
        <p:blipFill>
          <a:blip r:embed="rId3"/>
          <a:stretch>
            <a:fillRect/>
          </a:stretch>
        </p:blipFill>
        <p:spPr>
          <a:xfrm>
            <a:off x="0" y="685800"/>
            <a:ext cx="91440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3" grpId="0"/>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772400" cy="5791200"/>
          </a:xfrm>
        </p:spPr>
        <p:txBody>
          <a:bodyPr/>
          <a:lstStyle/>
          <a:p>
            <a:pPr eaLnBrk="1" hangingPunct="1">
              <a:buNone/>
            </a:pPr>
            <a:r>
              <a:rPr lang="en-US" sz="3200" dirty="0" smtClean="0">
                <a:solidFill>
                  <a:srgbClr val="FF0000"/>
                </a:solidFill>
                <a:latin typeface="Courier New"/>
              </a:rPr>
              <a:t>Ratio Males to Females:</a:t>
            </a:r>
          </a:p>
          <a:p>
            <a:pPr eaLnBrk="1" hangingPunct="1"/>
            <a:endParaRPr lang="en-US" sz="1400" dirty="0" smtClean="0">
              <a:solidFill>
                <a:srgbClr val="FF0000"/>
              </a:solidFill>
              <a:latin typeface="Courier New"/>
            </a:endParaRPr>
          </a:p>
          <a:p>
            <a:pPr eaLnBrk="1" hangingPunct="1">
              <a:buNone/>
            </a:pPr>
            <a:r>
              <a:rPr lang="en-US" sz="1600" dirty="0" smtClean="0">
                <a:latin typeface="Courier New"/>
              </a:rPr>
              <a:t>2.57 to 1 G-rated Films (Smith et al., 2006)</a:t>
            </a:r>
          </a:p>
          <a:p>
            <a:pPr eaLnBrk="1" hangingPunct="1">
              <a:buNone/>
            </a:pPr>
            <a:r>
              <a:rPr lang="en-US" sz="1600" dirty="0" smtClean="0">
                <a:latin typeface="Courier New"/>
              </a:rPr>
              <a:t>2.71 to 1 G, PG, PG-13, R-rated films (Smith et al., 2008)</a:t>
            </a:r>
          </a:p>
          <a:p>
            <a:pPr eaLnBrk="1" hangingPunct="1">
              <a:buNone/>
            </a:pPr>
            <a:r>
              <a:rPr lang="en-US" sz="1600" dirty="0" smtClean="0">
                <a:latin typeface="Courier New"/>
              </a:rPr>
              <a:t>1.92 to 1 G, PG, PG-13, R-rated Jacket Covers </a:t>
            </a:r>
            <a:r>
              <a:rPr lang="en-US" sz="1400" dirty="0" smtClean="0">
                <a:latin typeface="Courier New"/>
              </a:rPr>
              <a:t>(Smith et al.2008)</a:t>
            </a:r>
          </a:p>
          <a:p>
            <a:pPr eaLnBrk="1" hangingPunct="1">
              <a:buNone/>
            </a:pPr>
            <a:r>
              <a:rPr lang="en-US" sz="1600" dirty="0" smtClean="0">
                <a:latin typeface="Courier New"/>
              </a:rPr>
              <a:t>2.66 to 1 Oscar Nominated Best Picture (Smith et al., 2008)</a:t>
            </a:r>
          </a:p>
          <a:p>
            <a:pPr eaLnBrk="1" hangingPunct="1">
              <a:buNone/>
            </a:pPr>
            <a:r>
              <a:rPr lang="en-US" sz="1600" dirty="0" smtClean="0">
                <a:latin typeface="Courier New"/>
              </a:rPr>
              <a:t>1.67 to 1 Children’s Television Programming </a:t>
            </a:r>
            <a:r>
              <a:rPr lang="en-US" sz="1400" dirty="0" smtClean="0">
                <a:latin typeface="Courier New"/>
              </a:rPr>
              <a:t>(Smith et al., 2007)</a:t>
            </a:r>
          </a:p>
          <a:p>
            <a:pPr eaLnBrk="1" hangingPunct="1">
              <a:buNone/>
            </a:pPr>
            <a:r>
              <a:rPr lang="en-US" sz="1600" dirty="0" smtClean="0">
                <a:latin typeface="Courier New"/>
              </a:rPr>
              <a:t>5.98 to 1 Top-Selling Video Games (Downs &amp; Smith, in press)</a:t>
            </a:r>
          </a:p>
          <a:p>
            <a:pPr eaLnBrk="1" hangingPunct="1">
              <a:buNone/>
            </a:pPr>
            <a:r>
              <a:rPr lang="en-US" sz="1600" dirty="0" smtClean="0">
                <a:latin typeface="Courier New"/>
              </a:rPr>
              <a:t>1.92 to 1 </a:t>
            </a:r>
            <a:r>
              <a:rPr lang="en-US" sz="1600" dirty="0" err="1" smtClean="0">
                <a:latin typeface="Courier New"/>
              </a:rPr>
              <a:t>Prosocial</a:t>
            </a:r>
            <a:r>
              <a:rPr lang="en-US" sz="1600" dirty="0" smtClean="0">
                <a:latin typeface="Courier New"/>
              </a:rPr>
              <a:t> Acts on American TV (Smith et al., 2006)</a:t>
            </a:r>
          </a:p>
          <a:p>
            <a:pPr eaLnBrk="1" hangingPunct="1">
              <a:buNone/>
            </a:pPr>
            <a:r>
              <a:rPr lang="en-US" sz="1600" dirty="0" smtClean="0">
                <a:latin typeface="Courier New"/>
              </a:rPr>
              <a:t>3 to 1 	Violent Acts on American TV (Smith et al., 1998)</a:t>
            </a:r>
          </a:p>
          <a:p>
            <a:pPr lvl="1" eaLnBrk="1" hangingPunct="1">
              <a:buFontTx/>
              <a:buNone/>
            </a:pPr>
            <a:endParaRPr lang="en-US" sz="1200" b="1" dirty="0" smtClean="0">
              <a:solidFill>
                <a:srgbClr val="FF0000"/>
              </a:solidFill>
            </a:endParaRPr>
          </a:p>
          <a:p>
            <a:pPr eaLnBrk="1" hangingPunct="1">
              <a:buNone/>
            </a:pPr>
            <a:r>
              <a:rPr lang="en-US" sz="3200" dirty="0" smtClean="0">
                <a:solidFill>
                  <a:srgbClr val="FF0000"/>
                </a:solidFill>
                <a:latin typeface="Courier New"/>
              </a:rPr>
              <a:t>Form of Content?</a:t>
            </a:r>
            <a:endParaRPr lang="en-US" sz="3200" b="0" dirty="0" smtClean="0">
              <a:latin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anim calcmode="lin" valueType="num">
                                      <p:cBhvr additive="base">
                                        <p:cTn id="11"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anim calcmode="lin" valueType="num">
                                      <p:cBhvr additive="base">
                                        <p:cTn id="15"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anim calcmode="lin" valueType="num">
                                      <p:cBhvr additive="base">
                                        <p:cTn id="19"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43010">
                                            <p:txEl>
                                              <p:pRg st="5" end="5"/>
                                            </p:txEl>
                                          </p:spTgt>
                                        </p:tgtEl>
                                        <p:attrNameLst>
                                          <p:attrName>style.visibility</p:attrName>
                                        </p:attrNameLst>
                                      </p:cBhvr>
                                      <p:to>
                                        <p:strVal val="visible"/>
                                      </p:to>
                                    </p:set>
                                    <p:anim calcmode="lin" valueType="num">
                                      <p:cBhvr additive="base">
                                        <p:cTn id="23" dur="5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010">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43010">
                                            <p:txEl>
                                              <p:pRg st="6" end="6"/>
                                            </p:txEl>
                                          </p:spTgt>
                                        </p:tgtEl>
                                        <p:attrNameLst>
                                          <p:attrName>style.visibility</p:attrName>
                                        </p:attrNameLst>
                                      </p:cBhvr>
                                      <p:to>
                                        <p:strVal val="visible"/>
                                      </p:to>
                                    </p:set>
                                    <p:anim calcmode="lin" valueType="num">
                                      <p:cBhvr additive="base">
                                        <p:cTn id="27"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3010">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43010">
                                            <p:txEl>
                                              <p:pRg st="7" end="7"/>
                                            </p:txEl>
                                          </p:spTgt>
                                        </p:tgtEl>
                                        <p:attrNameLst>
                                          <p:attrName>style.visibility</p:attrName>
                                        </p:attrNameLst>
                                      </p:cBhvr>
                                      <p:to>
                                        <p:strVal val="visible"/>
                                      </p:to>
                                    </p:set>
                                    <p:anim calcmode="lin" valueType="num">
                                      <p:cBhvr additive="base">
                                        <p:cTn id="31" dur="500" fill="hold"/>
                                        <p:tgtEl>
                                          <p:spTgt spid="43010">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0">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43010">
                                            <p:txEl>
                                              <p:pRg st="8" end="8"/>
                                            </p:txEl>
                                          </p:spTgt>
                                        </p:tgtEl>
                                        <p:attrNameLst>
                                          <p:attrName>style.visibility</p:attrName>
                                        </p:attrNameLst>
                                      </p:cBhvr>
                                      <p:to>
                                        <p:strVal val="visible"/>
                                      </p:to>
                                    </p:set>
                                    <p:anim calcmode="lin" valueType="num">
                                      <p:cBhvr additive="base">
                                        <p:cTn id="35" dur="500" fill="hold"/>
                                        <p:tgtEl>
                                          <p:spTgt spid="4301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010">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43010">
                                            <p:txEl>
                                              <p:pRg st="9" end="9"/>
                                            </p:txEl>
                                          </p:spTgt>
                                        </p:tgtEl>
                                        <p:attrNameLst>
                                          <p:attrName>style.visibility</p:attrName>
                                        </p:attrNameLst>
                                      </p:cBhvr>
                                      <p:to>
                                        <p:strVal val="visible"/>
                                      </p:to>
                                    </p:set>
                                    <p:anim calcmode="lin" valueType="num">
                                      <p:cBhvr additive="base">
                                        <p:cTn id="39" dur="500" fill="hold"/>
                                        <p:tgtEl>
                                          <p:spTgt spid="43010">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30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43010">
                                            <p:txEl>
                                              <p:pRg st="11" end="11"/>
                                            </p:txEl>
                                          </p:spTgt>
                                        </p:tgtEl>
                                        <p:attrNameLst>
                                          <p:attrName>style.visibility</p:attrName>
                                        </p:attrNameLst>
                                      </p:cBhvr>
                                      <p:to>
                                        <p:strVal val="visible"/>
                                      </p:to>
                                    </p:set>
                                    <p:anim calcmode="lin" valueType="num">
                                      <p:cBhvr additive="base">
                                        <p:cTn id="45" dur="500" fill="hold"/>
                                        <p:tgtEl>
                                          <p:spTgt spid="43010">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30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endParaRPr lang="en-US" sz="3200" dirty="0">
              <a:latin typeface="AmerType Md BT" pitchFamily="18" charset="0"/>
            </a:endParaRPr>
          </a:p>
          <a:p>
            <a:pPr algn="ctr" eaLnBrk="1" hangingPunct="1">
              <a:buFontTx/>
              <a:buNone/>
            </a:pPr>
            <a:endParaRPr lang="en-US" sz="3200" dirty="0" smtClean="0">
              <a:latin typeface="Courier New" charset="0"/>
            </a:endParaRPr>
          </a:p>
          <a:p>
            <a:pPr eaLnBrk="1" hangingPunct="1">
              <a:spcBef>
                <a:spcPct val="0"/>
              </a:spcBef>
              <a:buFontTx/>
              <a:buNone/>
            </a:pPr>
            <a:r>
              <a:rPr lang="en-US" sz="3200" dirty="0" smtClean="0">
                <a:latin typeface="Courier New" charset="0"/>
              </a:rPr>
              <a:t>	Factors Affecting Media Use </a:t>
            </a:r>
            <a:endParaRPr lang="en-US" sz="2800" dirty="0">
              <a:latin typeface="Courier New" charset="0"/>
            </a:endParaRPr>
          </a:p>
          <a:p>
            <a:pPr eaLnBrk="1" hangingPunct="1">
              <a:spcBef>
                <a:spcPct val="0"/>
              </a:spcBef>
              <a:buFontTx/>
              <a:buNone/>
            </a:pPr>
            <a:r>
              <a:rPr lang="en-US" sz="2800" dirty="0" smtClean="0">
                <a:latin typeface="Courier New" charset="0"/>
              </a:rPr>
              <a:t>		</a:t>
            </a:r>
          </a:p>
          <a:p>
            <a:pPr eaLnBrk="1" hangingPunct="1">
              <a:spcBef>
                <a:spcPct val="0"/>
              </a:spcBef>
              <a:buFontTx/>
              <a:buNone/>
            </a:pPr>
            <a:r>
              <a:rPr lang="en-US" sz="2800" dirty="0" smtClean="0">
                <a:latin typeface="Courier New" charset="0"/>
              </a:rPr>
              <a:t>		age</a:t>
            </a:r>
          </a:p>
          <a:p>
            <a:pPr eaLnBrk="1" hangingPunct="1">
              <a:spcBef>
                <a:spcPct val="0"/>
              </a:spcBef>
              <a:buFontTx/>
              <a:buNone/>
            </a:pPr>
            <a:r>
              <a:rPr lang="en-US" sz="2800" dirty="0" smtClean="0">
                <a:latin typeface="Courier New" charset="0"/>
              </a:rPr>
              <a:t>		gender</a:t>
            </a:r>
          </a:p>
          <a:p>
            <a:pPr eaLnBrk="1" hangingPunct="1">
              <a:spcBef>
                <a:spcPct val="0"/>
              </a:spcBef>
              <a:buFontTx/>
              <a:buNone/>
            </a:pPr>
            <a:r>
              <a:rPr lang="en-US" sz="2800" dirty="0" smtClean="0">
                <a:latin typeface="Courier New" charset="0"/>
              </a:rPr>
              <a:t>		race/ethnicity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3" end="3"/>
                                            </p:txEl>
                                          </p:spTgt>
                                        </p:tgtEl>
                                        <p:attrNameLst>
                                          <p:attrName>style.visibility</p:attrName>
                                        </p:attrNameLst>
                                      </p:cBhvr>
                                      <p:to>
                                        <p:strVal val="visible"/>
                                      </p:to>
                                    </p:set>
                                    <p:animEffect transition="in" filter="fade">
                                      <p:cBhvr>
                                        <p:cTn id="12" dur="500"/>
                                        <p:tgtEl>
                                          <p:spTgt spid="153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fade">
                                      <p:cBhvr>
                                        <p:cTn id="17" dur="500"/>
                                        <p:tgtEl>
                                          <p:spTgt spid="153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5" end="5"/>
                                            </p:txEl>
                                          </p:spTgt>
                                        </p:tgtEl>
                                        <p:attrNameLst>
                                          <p:attrName>style.visibility</p:attrName>
                                        </p:attrNameLst>
                                      </p:cBhvr>
                                      <p:to>
                                        <p:strVal val="visible"/>
                                      </p:to>
                                    </p:set>
                                    <p:animEffect transition="in" filter="fade">
                                      <p:cBhvr>
                                        <p:cTn id="22" dur="500"/>
                                        <p:tgtEl>
                                          <p:spTgt spid="153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6" end="6"/>
                                            </p:txEl>
                                          </p:spTgt>
                                        </p:tgtEl>
                                        <p:attrNameLst>
                                          <p:attrName>style.visibility</p:attrName>
                                        </p:attrNameLst>
                                      </p:cBhvr>
                                      <p:to>
                                        <p:strVal val="visible"/>
                                      </p:to>
                                    </p:set>
                                    <p:animEffect transition="in" filter="fade">
                                      <p:cBhvr>
                                        <p:cTn id="27" dur="500"/>
                                        <p:tgtEl>
                                          <p:spTgt spid="153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000" b="0" dirty="0" smtClean="0">
              <a:latin typeface="Courier New" charset="0"/>
            </a:endParaRPr>
          </a:p>
        </p:txBody>
      </p:sp>
      <p:pic>
        <p:nvPicPr>
          <p:cNvPr id="4" name="Picture 3" descr="Capture.PNG"/>
          <p:cNvPicPr>
            <a:picLocks noChangeAspect="1"/>
          </p:cNvPicPr>
          <p:nvPr/>
        </p:nvPicPr>
        <p:blipFill>
          <a:blip r:embed="rId3"/>
          <a:stretch>
            <a:fillRect/>
          </a:stretch>
        </p:blipFill>
        <p:spPr>
          <a:xfrm>
            <a:off x="1447800" y="1066800"/>
            <a:ext cx="7696200" cy="5029200"/>
          </a:xfrm>
          <a:prstGeom prst="rect">
            <a:avLst/>
          </a:prstGeom>
        </p:spPr>
      </p:pic>
      <p:sp>
        <p:nvSpPr>
          <p:cNvPr id="5" name="TextBox 4"/>
          <p:cNvSpPr txBox="1"/>
          <p:nvPr/>
        </p:nvSpPr>
        <p:spPr>
          <a:xfrm>
            <a:off x="4038600" y="152400"/>
            <a:ext cx="5105400" cy="400110"/>
          </a:xfrm>
          <a:prstGeom prst="rect">
            <a:avLst/>
          </a:prstGeom>
          <a:noFill/>
        </p:spPr>
        <p:txBody>
          <a:bodyPr wrap="square" rtlCol="0">
            <a:spAutoFit/>
          </a:bodyPr>
          <a:lstStyle/>
          <a:p>
            <a:r>
              <a:rPr lang="en-US" sz="2000" dirty="0" smtClean="0">
                <a:solidFill>
                  <a:schemeClr val="bg1"/>
                </a:solidFill>
                <a:latin typeface="Courier New" pitchFamily="49" charset="0"/>
                <a:cs typeface="Courier New" pitchFamily="49" charset="0"/>
              </a:rPr>
              <a:t>Kaiser Family Foundation, 2010</a:t>
            </a:r>
            <a:endParaRPr lang="en-US" sz="2000" dirty="0">
              <a:solidFill>
                <a:schemeClr val="bg1"/>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nodePh="1">
                                  <p:stCondLst>
                                    <p:cond delay="0"/>
                                  </p:stCondLst>
                                  <p:endCondLst>
                                    <p:cond evt="begin" delay="0">
                                      <p:tn val="5"/>
                                    </p:cond>
                                  </p:end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800" b="0" dirty="0" smtClean="0">
              <a:latin typeface="Courier New" charset="0"/>
            </a:endParaRPr>
          </a:p>
        </p:txBody>
      </p:sp>
      <p:sp>
        <p:nvSpPr>
          <p:cNvPr id="5" name="TextBox 4"/>
          <p:cNvSpPr txBox="1"/>
          <p:nvPr/>
        </p:nvSpPr>
        <p:spPr>
          <a:xfrm rot="5400000">
            <a:off x="3464402" y="4155599"/>
            <a:ext cx="8857989" cy="2070794"/>
          </a:xfrm>
          <a:prstGeom prst="rect">
            <a:avLst/>
          </a:prstGeom>
          <a:noFill/>
        </p:spPr>
        <p:txBody>
          <a:bodyPr vert="vert270" wrap="square" rtlCol="0" anchor="t" anchorCtr="0">
            <a:noAutofit/>
          </a:bodyPr>
          <a:lstStyle/>
          <a:p>
            <a:r>
              <a:rPr lang="en-US" sz="1100" i="1" dirty="0" smtClean="0">
                <a:latin typeface="Courier New" pitchFamily="49" charset="0"/>
                <a:cs typeface="Courier New" pitchFamily="49" charset="0"/>
              </a:rPr>
              <a:t>Note: Commonsense Media, page 25. Ward, L.M (2004), marshalling evidence from other studies argues that “Black children have been reported to hold a more positive orientation toward the media than Whites (Comstock &amp; </a:t>
            </a:r>
            <a:r>
              <a:rPr lang="en-US" sz="1100" i="1" dirty="0" err="1" smtClean="0">
                <a:latin typeface="Courier New" pitchFamily="49" charset="0"/>
                <a:cs typeface="Courier New" pitchFamily="49" charset="0"/>
              </a:rPr>
              <a:t>Cobby</a:t>
            </a:r>
            <a:r>
              <a:rPr lang="en-US" sz="1100" i="1" dirty="0" smtClean="0">
                <a:latin typeface="Courier New" pitchFamily="49" charset="0"/>
                <a:cs typeface="Courier New" pitchFamily="49" charset="0"/>
              </a:rPr>
              <a:t>, 1979; Graves, 1996; </a:t>
            </a:r>
            <a:r>
              <a:rPr lang="en-US" sz="1100" i="1" dirty="0" err="1" smtClean="0">
                <a:latin typeface="Courier New" pitchFamily="49" charset="0"/>
                <a:cs typeface="Courier New" pitchFamily="49" charset="0"/>
              </a:rPr>
              <a:t>Stroman</a:t>
            </a:r>
            <a:r>
              <a:rPr lang="en-US" sz="1100" i="1" dirty="0" smtClean="0">
                <a:latin typeface="Courier New" pitchFamily="49" charset="0"/>
                <a:cs typeface="Courier New" pitchFamily="49" charset="0"/>
              </a:rPr>
              <a:t>, 1991).  Evidence indicates that African Americans compared with White Americans, hold more favorable attitudes towards TV (Bales, 1986), report higher levels of satisfaction with TV (</a:t>
            </a:r>
            <a:r>
              <a:rPr lang="en-US" sz="1100" i="1" dirty="0" err="1" smtClean="0">
                <a:latin typeface="Courier New" pitchFamily="49" charset="0"/>
                <a:cs typeface="Courier New" pitchFamily="49" charset="0"/>
              </a:rPr>
              <a:t>Albarran</a:t>
            </a:r>
            <a:r>
              <a:rPr lang="en-US" sz="1100" i="1" dirty="0" smtClean="0">
                <a:latin typeface="Courier New" pitchFamily="49" charset="0"/>
                <a:cs typeface="Courier New" pitchFamily="49" charset="0"/>
              </a:rPr>
              <a:t> &amp; </a:t>
            </a:r>
            <a:r>
              <a:rPr lang="en-US" sz="1100" i="1" dirty="0" err="1" smtClean="0">
                <a:latin typeface="Courier New" pitchFamily="49" charset="0"/>
                <a:cs typeface="Courier New" pitchFamily="49" charset="0"/>
              </a:rPr>
              <a:t>Umphrey</a:t>
            </a:r>
            <a:r>
              <a:rPr lang="en-US" sz="1100" i="1" dirty="0" smtClean="0">
                <a:latin typeface="Courier New" pitchFamily="49" charset="0"/>
                <a:cs typeface="Courier New" pitchFamily="49" charset="0"/>
              </a:rPr>
              <a:t>, 1993) and are more likely to report using TV for information and as a source of guidance (</a:t>
            </a:r>
            <a:r>
              <a:rPr lang="en-US" sz="1100" i="1" dirty="0" err="1" smtClean="0">
                <a:latin typeface="Courier New" pitchFamily="49" charset="0"/>
                <a:cs typeface="Courier New" pitchFamily="49" charset="0"/>
              </a:rPr>
              <a:t>e.g.Greenberg</a:t>
            </a:r>
            <a:r>
              <a:rPr lang="en-US" sz="1100" i="1" dirty="0" smtClean="0">
                <a:latin typeface="Courier New" pitchFamily="49" charset="0"/>
                <a:cs typeface="Courier New" pitchFamily="49" charset="0"/>
              </a:rPr>
              <a:t>, 1972).”  Developmental Psychology, 40 (2), p. 285.</a:t>
            </a:r>
            <a:endParaRPr lang="en-US" sz="1100" i="1" dirty="0">
              <a:latin typeface="Courier New" pitchFamily="49" charset="0"/>
              <a:cs typeface="Courier New" pitchFamily="49" charset="0"/>
            </a:endParaRPr>
          </a:p>
        </p:txBody>
      </p:sp>
      <p:sp>
        <p:nvSpPr>
          <p:cNvPr id="6" name="TextBox 5"/>
          <p:cNvSpPr txBox="1"/>
          <p:nvPr/>
        </p:nvSpPr>
        <p:spPr>
          <a:xfrm>
            <a:off x="3505200" y="152400"/>
            <a:ext cx="5638800" cy="400110"/>
          </a:xfrm>
          <a:prstGeom prst="rect">
            <a:avLst/>
          </a:prstGeom>
          <a:noFill/>
        </p:spPr>
        <p:txBody>
          <a:bodyPr wrap="square" rtlCol="0">
            <a:spAutoFit/>
          </a:bodyPr>
          <a:lstStyle/>
          <a:p>
            <a:r>
              <a:rPr lang="en-US" sz="2000" dirty="0" smtClean="0">
                <a:solidFill>
                  <a:schemeClr val="bg1"/>
                </a:solidFill>
                <a:latin typeface="Courier New"/>
                <a:cs typeface="Courier New"/>
              </a:rPr>
              <a:t>Race/Ethnicity – Commonsense Media </a:t>
            </a:r>
            <a:endParaRPr lang="en-US" sz="2000" dirty="0">
              <a:solidFill>
                <a:schemeClr val="bg1"/>
              </a:solidFill>
              <a:latin typeface="Courier New"/>
              <a:cs typeface="Courier New"/>
            </a:endParaRPr>
          </a:p>
        </p:txBody>
      </p:sp>
      <p:pic>
        <p:nvPicPr>
          <p:cNvPr id="7" name="Picture 6" descr="CO ss4.tiff"/>
          <p:cNvPicPr>
            <a:picLocks noChangeAspect="1"/>
          </p:cNvPicPr>
          <p:nvPr/>
        </p:nvPicPr>
        <p:blipFill>
          <a:blip r:embed="rId3"/>
          <a:stretch>
            <a:fillRect/>
          </a:stretch>
        </p:blipFill>
        <p:spPr>
          <a:xfrm>
            <a:off x="1371600" y="762000"/>
            <a:ext cx="4725178" cy="6096000"/>
          </a:xfrm>
          <a:prstGeom prst="rect">
            <a:avLst/>
          </a:prstGeom>
        </p:spPr>
      </p:pic>
      <p:sp>
        <p:nvSpPr>
          <p:cNvPr id="8" name="TextBox 7"/>
          <p:cNvSpPr txBox="1"/>
          <p:nvPr/>
        </p:nvSpPr>
        <p:spPr>
          <a:xfrm>
            <a:off x="1524000" y="6477000"/>
            <a:ext cx="4267200" cy="381000"/>
          </a:xfrm>
          <a:prstGeom prst="rect">
            <a:avLst/>
          </a:prstGeom>
          <a:solidFill>
            <a:srgbClr val="FFFF00">
              <a:alpha val="29000"/>
            </a:srgbClr>
          </a:solidFill>
        </p:spPr>
        <p:txBody>
          <a:bodyPr wrap="square" rtlCol="0">
            <a:spAutoFit/>
          </a:bodyPr>
          <a:lstStyle/>
          <a:p>
            <a:endParaRPr lang="en-US" dirty="0"/>
          </a:p>
        </p:txBody>
      </p:sp>
      <p:sp>
        <p:nvSpPr>
          <p:cNvPr id="9" name="TextBox 8"/>
          <p:cNvSpPr txBox="1"/>
          <p:nvPr/>
        </p:nvSpPr>
        <p:spPr>
          <a:xfrm>
            <a:off x="1524000" y="1828800"/>
            <a:ext cx="4267200" cy="381000"/>
          </a:xfrm>
          <a:prstGeom prst="rect">
            <a:avLst/>
          </a:prstGeom>
          <a:solidFill>
            <a:srgbClr val="FFFF00">
              <a:alpha val="29000"/>
            </a:srgbClr>
          </a:solidFill>
        </p:spPr>
        <p:txBody>
          <a:bodyPr wrap="square" rtlCol="0">
            <a:spAutoFit/>
          </a:bodyPr>
          <a:lstStyle/>
          <a:p>
            <a:endParaRPr lang="en-US" dirty="0"/>
          </a:p>
        </p:txBody>
      </p:sp>
      <p:sp>
        <p:nvSpPr>
          <p:cNvPr id="10" name="Left Arrow 9"/>
          <p:cNvSpPr/>
          <p:nvPr/>
        </p:nvSpPr>
        <p:spPr bwMode="auto">
          <a:xfrm>
            <a:off x="5943600" y="2133600"/>
            <a:ext cx="609600" cy="48463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105" charset="0"/>
              <a:ea typeface="ＭＳ Ｐゴシック" pitchFamily="-105" charset="-128"/>
              <a:cs typeface="ＭＳ Ｐゴシック" pitchFamily="-105" charset="-128"/>
            </a:endParaRPr>
          </a:p>
        </p:txBody>
      </p:sp>
      <p:sp>
        <p:nvSpPr>
          <p:cNvPr id="11" name="Left Arrow 10"/>
          <p:cNvSpPr/>
          <p:nvPr/>
        </p:nvSpPr>
        <p:spPr bwMode="auto">
          <a:xfrm>
            <a:off x="5943600" y="3276600"/>
            <a:ext cx="609600" cy="48463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105" charset="0"/>
              <a:ea typeface="ＭＳ Ｐゴシック" pitchFamily="-105" charset="-128"/>
              <a:cs typeface="ＭＳ Ｐゴシック" pitchFamily="-105" charset="-128"/>
            </a:endParaRPr>
          </a:p>
        </p:txBody>
      </p:sp>
      <p:sp>
        <p:nvSpPr>
          <p:cNvPr id="13" name="Left Arrow 12"/>
          <p:cNvSpPr/>
          <p:nvPr/>
        </p:nvSpPr>
        <p:spPr bwMode="auto">
          <a:xfrm>
            <a:off x="6019800" y="4953000"/>
            <a:ext cx="609600" cy="48463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105" charset="0"/>
              <a:ea typeface="ＭＳ Ｐゴシック" pitchFamily="-105" charset="-128"/>
              <a:cs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nodePh="1">
                                  <p:stCondLst>
                                    <p:cond delay="0"/>
                                  </p:stCondLst>
                                  <p:endCondLst>
                                    <p:cond evt="begin" delay="0">
                                      <p:tn val="5"/>
                                    </p:cond>
                                  </p:end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accel="50000" decel="5000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5" grpId="0"/>
      <p:bldP spid="5" grpId="1"/>
      <p:bldP spid="8" grpId="0" animBg="1"/>
      <p:bldP spid="9" grpId="0" animBg="1"/>
      <p:bldP spid="10" grpId="0" animBg="1"/>
      <p:bldP spid="11" grpId="0" animBg="1"/>
      <p:bldP spid="13"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b="0" dirty="0" smtClean="0">
                <a:latin typeface="Courier New" charset="0"/>
              </a:rPr>
              <a:t>	</a:t>
            </a:r>
          </a:p>
        </p:txBody>
      </p:sp>
      <p:pic>
        <p:nvPicPr>
          <p:cNvPr id="3" name="Picture 2" descr="EthMovie.PNG"/>
          <p:cNvPicPr>
            <a:picLocks noChangeAspect="1"/>
          </p:cNvPicPr>
          <p:nvPr/>
        </p:nvPicPr>
        <p:blipFill>
          <a:blip r:embed="rId3"/>
          <a:stretch>
            <a:fillRect/>
          </a:stretch>
        </p:blipFill>
        <p:spPr>
          <a:xfrm>
            <a:off x="0" y="685800"/>
            <a:ext cx="9138344"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 calcmode="lin" valueType="num">
                                      <p:cBhvr additive="base">
                                        <p:cTn id="7"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sz="2800" b="0" dirty="0" smtClean="0">
                <a:latin typeface="Courier New" charset="0"/>
              </a:rPr>
              <a:t>	</a:t>
            </a:r>
          </a:p>
        </p:txBody>
      </p:sp>
      <p:pic>
        <p:nvPicPr>
          <p:cNvPr id="4" name="Picture 3" descr="Capture4.PNG"/>
          <p:cNvPicPr>
            <a:picLocks noChangeAspect="1"/>
          </p:cNvPicPr>
          <p:nvPr/>
        </p:nvPicPr>
        <p:blipFill>
          <a:blip r:embed="rId3"/>
          <a:stretch>
            <a:fillRect/>
          </a:stretch>
        </p:blipFill>
        <p:spPr>
          <a:xfrm>
            <a:off x="0" y="685800"/>
            <a:ext cx="91440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anim calcmode="lin" valueType="num">
                                      <p:cBhvr additive="base">
                                        <p:cTn id="7"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FontTx/>
              <a:buNone/>
            </a:pPr>
            <a:endParaRPr lang="en-US" sz="3200" dirty="0">
              <a:latin typeface="AmerType Md BT" pitchFamily="18" charset="0"/>
            </a:endParaRPr>
          </a:p>
          <a:p>
            <a:pPr algn="ctr" eaLnBrk="1" hangingPunct="1">
              <a:buFontTx/>
              <a:buNone/>
            </a:pPr>
            <a:endParaRPr lang="en-US" sz="3200" dirty="0" smtClean="0">
              <a:latin typeface="Courier New" charset="0"/>
            </a:endParaRPr>
          </a:p>
          <a:p>
            <a:pPr eaLnBrk="1" hangingPunct="1">
              <a:spcBef>
                <a:spcPct val="0"/>
              </a:spcBef>
              <a:buFontTx/>
              <a:buNone/>
            </a:pPr>
            <a:r>
              <a:rPr lang="en-US" sz="3200" dirty="0" smtClean="0">
                <a:latin typeface="Courier New" charset="0"/>
              </a:rPr>
              <a:t>	Factors Affecting Media Use </a:t>
            </a:r>
            <a:endParaRPr lang="en-US" sz="2800" dirty="0">
              <a:latin typeface="Courier New" charset="0"/>
            </a:endParaRPr>
          </a:p>
          <a:p>
            <a:pPr eaLnBrk="1" hangingPunct="1">
              <a:spcBef>
                <a:spcPct val="0"/>
              </a:spcBef>
              <a:buFontTx/>
              <a:buNone/>
            </a:pPr>
            <a:r>
              <a:rPr lang="en-US" sz="2800" dirty="0" smtClean="0">
                <a:latin typeface="Courier New" charset="0"/>
              </a:rPr>
              <a:t>		</a:t>
            </a:r>
          </a:p>
          <a:p>
            <a:pPr eaLnBrk="1" hangingPunct="1">
              <a:spcBef>
                <a:spcPct val="0"/>
              </a:spcBef>
              <a:buFontTx/>
              <a:buNone/>
            </a:pPr>
            <a:r>
              <a:rPr lang="en-US" sz="2800" dirty="0" smtClean="0">
                <a:latin typeface="Courier New" charset="0"/>
              </a:rPr>
              <a:t>		age</a:t>
            </a:r>
          </a:p>
          <a:p>
            <a:pPr eaLnBrk="1" hangingPunct="1">
              <a:spcBef>
                <a:spcPct val="0"/>
              </a:spcBef>
              <a:buFontTx/>
              <a:buNone/>
            </a:pPr>
            <a:r>
              <a:rPr lang="en-US" sz="2800" dirty="0" smtClean="0">
                <a:latin typeface="Courier New" charset="0"/>
              </a:rPr>
              <a:t>		gender</a:t>
            </a:r>
          </a:p>
          <a:p>
            <a:pPr eaLnBrk="1" hangingPunct="1">
              <a:spcBef>
                <a:spcPct val="0"/>
              </a:spcBef>
              <a:buFontTx/>
              <a:buNone/>
            </a:pPr>
            <a:r>
              <a:rPr lang="en-US" sz="2800" dirty="0" smtClean="0">
                <a:latin typeface="Courier New" charset="0"/>
              </a:rPr>
              <a:t>		race/ethnicity</a:t>
            </a:r>
          </a:p>
          <a:p>
            <a:pPr eaLnBrk="1" hangingPunct="1">
              <a:spcBef>
                <a:spcPct val="0"/>
              </a:spcBef>
              <a:buFontTx/>
              <a:buNone/>
            </a:pPr>
            <a:r>
              <a:rPr lang="en-US" sz="2800" dirty="0" smtClean="0">
                <a:latin typeface="Courier New" charset="0"/>
              </a:rPr>
              <a:t>		socio economic income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3" end="3"/>
                                            </p:txEl>
                                          </p:spTgt>
                                        </p:tgtEl>
                                        <p:attrNameLst>
                                          <p:attrName>style.visibility</p:attrName>
                                        </p:attrNameLst>
                                      </p:cBhvr>
                                      <p:to>
                                        <p:strVal val="visible"/>
                                      </p:to>
                                    </p:set>
                                    <p:animEffect transition="in" filter="fade">
                                      <p:cBhvr>
                                        <p:cTn id="12" dur="500"/>
                                        <p:tgtEl>
                                          <p:spTgt spid="1536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Effect transition="in" filter="fade">
                                      <p:cBhvr>
                                        <p:cTn id="17" dur="500"/>
                                        <p:tgtEl>
                                          <p:spTgt spid="1536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5" end="5"/>
                                            </p:txEl>
                                          </p:spTgt>
                                        </p:tgtEl>
                                        <p:attrNameLst>
                                          <p:attrName>style.visibility</p:attrName>
                                        </p:attrNameLst>
                                      </p:cBhvr>
                                      <p:to>
                                        <p:strVal val="visible"/>
                                      </p:to>
                                    </p:set>
                                    <p:animEffect transition="in" filter="fade">
                                      <p:cBhvr>
                                        <p:cTn id="22" dur="500"/>
                                        <p:tgtEl>
                                          <p:spTgt spid="1536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2">
                                            <p:txEl>
                                              <p:pRg st="6" end="6"/>
                                            </p:txEl>
                                          </p:spTgt>
                                        </p:tgtEl>
                                        <p:attrNameLst>
                                          <p:attrName>style.visibility</p:attrName>
                                        </p:attrNameLst>
                                      </p:cBhvr>
                                      <p:to>
                                        <p:strVal val="visible"/>
                                      </p:to>
                                    </p:set>
                                    <p:animEffect transition="in" filter="fade">
                                      <p:cBhvr>
                                        <p:cTn id="27" dur="500"/>
                                        <p:tgtEl>
                                          <p:spTgt spid="1536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2">
                                            <p:txEl>
                                              <p:pRg st="7" end="7"/>
                                            </p:txEl>
                                          </p:spTgt>
                                        </p:tgtEl>
                                        <p:attrNameLst>
                                          <p:attrName>style.visibility</p:attrName>
                                        </p:attrNameLst>
                                      </p:cBhvr>
                                      <p:to>
                                        <p:strVal val="visible"/>
                                      </p:to>
                                    </p:set>
                                    <p:animEffect transition="in" filter="fade">
                                      <p:cBhvr>
                                        <p:cTn id="32" dur="500"/>
                                        <p:tgtEl>
                                          <p:spTgt spid="1536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467600" cy="5791200"/>
          </a:xfrm>
        </p:spPr>
        <p:txBody>
          <a:bodyPr/>
          <a:lstStyle/>
          <a:p>
            <a:pPr>
              <a:lnSpc>
                <a:spcPct val="90000"/>
              </a:lnSpc>
              <a:buFont typeface="Times" charset="0"/>
              <a:buNone/>
            </a:pPr>
            <a:r>
              <a:rPr lang="en-US" sz="2800" b="0" dirty="0" smtClean="0">
                <a:latin typeface="Courier New" charset="0"/>
              </a:rPr>
              <a:t>Commonsense </a:t>
            </a:r>
          </a:p>
          <a:p>
            <a:pPr>
              <a:lnSpc>
                <a:spcPct val="90000"/>
              </a:lnSpc>
              <a:buFont typeface="Times" charset="0"/>
              <a:buNone/>
            </a:pPr>
            <a:r>
              <a:rPr lang="en-US" sz="2800" b="0" dirty="0" smtClean="0">
                <a:latin typeface="Courier New" charset="0"/>
              </a:rPr>
              <a:t>Media (2011)</a:t>
            </a:r>
          </a:p>
          <a:p>
            <a:pPr>
              <a:lnSpc>
                <a:spcPct val="90000"/>
              </a:lnSpc>
              <a:buFont typeface="Times" charset="0"/>
              <a:buNone/>
            </a:pPr>
            <a:endParaRPr lang="en-US" sz="2800" b="0" dirty="0" smtClean="0">
              <a:latin typeface="Courier New" charset="0"/>
            </a:endParaRPr>
          </a:p>
          <a:p>
            <a:pPr>
              <a:lnSpc>
                <a:spcPct val="90000"/>
              </a:lnSpc>
              <a:buFont typeface="Times" charset="0"/>
              <a:buNone/>
            </a:pPr>
            <a:endParaRPr lang="en-US" sz="2800" b="0" dirty="0" smtClean="0">
              <a:latin typeface="Courier New" charset="0"/>
            </a:endParaRPr>
          </a:p>
          <a:p>
            <a:pPr>
              <a:lnSpc>
                <a:spcPct val="90000"/>
              </a:lnSpc>
              <a:buFont typeface="Times" charset="0"/>
              <a:buNone/>
            </a:pPr>
            <a:r>
              <a:rPr lang="en-US" b="0" dirty="0" smtClean="0">
                <a:latin typeface="Courier New" charset="0"/>
              </a:rPr>
              <a:t>Viewing by</a:t>
            </a:r>
          </a:p>
          <a:p>
            <a:pPr>
              <a:lnSpc>
                <a:spcPct val="90000"/>
              </a:lnSpc>
              <a:buFont typeface="Times" charset="0"/>
              <a:buNone/>
            </a:pPr>
            <a:r>
              <a:rPr lang="en-US" b="0" dirty="0" smtClean="0">
                <a:latin typeface="Courier New" charset="0"/>
              </a:rPr>
              <a:t>Parent Income, </a:t>
            </a:r>
          </a:p>
          <a:p>
            <a:pPr>
              <a:lnSpc>
                <a:spcPct val="90000"/>
              </a:lnSpc>
              <a:buFont typeface="Times" charset="0"/>
              <a:buNone/>
            </a:pPr>
            <a:r>
              <a:rPr lang="en-US" b="0" dirty="0" smtClean="0">
                <a:latin typeface="Courier New" charset="0"/>
              </a:rPr>
              <a:t>0- to 8-year olds</a:t>
            </a:r>
          </a:p>
        </p:txBody>
      </p:sp>
      <p:pic>
        <p:nvPicPr>
          <p:cNvPr id="7" name="Picture 6" descr="CO SS5.tiff"/>
          <p:cNvPicPr>
            <a:picLocks noChangeAspect="1"/>
          </p:cNvPicPr>
          <p:nvPr/>
        </p:nvPicPr>
        <p:blipFill>
          <a:blip r:embed="rId3"/>
          <a:stretch>
            <a:fillRect/>
          </a:stretch>
        </p:blipFill>
        <p:spPr>
          <a:xfrm>
            <a:off x="5105400" y="0"/>
            <a:ext cx="4038600" cy="6858000"/>
          </a:xfrm>
          <a:prstGeom prst="rect">
            <a:avLst/>
          </a:prstGeom>
        </p:spPr>
      </p:pic>
      <p:sp>
        <p:nvSpPr>
          <p:cNvPr id="8" name="TextBox 7"/>
          <p:cNvSpPr txBox="1"/>
          <p:nvPr/>
        </p:nvSpPr>
        <p:spPr>
          <a:xfrm>
            <a:off x="5105400" y="1219201"/>
            <a:ext cx="4038600" cy="381000"/>
          </a:xfrm>
          <a:prstGeom prst="rect">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n-US" dirty="0"/>
          </a:p>
        </p:txBody>
      </p:sp>
      <p:sp>
        <p:nvSpPr>
          <p:cNvPr id="9" name="TextBox 8"/>
          <p:cNvSpPr txBox="1"/>
          <p:nvPr/>
        </p:nvSpPr>
        <p:spPr>
          <a:xfrm>
            <a:off x="5105400" y="5638801"/>
            <a:ext cx="4038600" cy="304800"/>
          </a:xfrm>
          <a:prstGeom prst="rect">
            <a:avLst/>
          </a:prstGeom>
          <a:gradFill flip="none" rotWithShape="1">
            <a:gsLst>
              <a:gs pos="0">
                <a:schemeClr val="accent1">
                  <a:tint val="100000"/>
                  <a:shade val="100000"/>
                  <a:satMod val="130000"/>
                  <a:alpha val="30000"/>
                </a:schemeClr>
              </a:gs>
              <a:gs pos="100000">
                <a:schemeClr val="accent1">
                  <a:tint val="50000"/>
                  <a:shade val="100000"/>
                  <a:satMod val="350000"/>
                  <a:alpha val="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3010">
                                            <p:txEl>
                                              <p:pRg st="1" end="1"/>
                                            </p:txEl>
                                          </p:spTgt>
                                        </p:tgtEl>
                                        <p:attrNameLst>
                                          <p:attrName>style.visibility</p:attrName>
                                        </p:attrNameLst>
                                      </p:cBhvr>
                                      <p:to>
                                        <p:strVal val="visible"/>
                                      </p:to>
                                    </p:set>
                                    <p:anim calcmode="lin" valueType="num">
                                      <p:cBhvr additive="base">
                                        <p:cTn id="13"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3010">
                                            <p:txEl>
                                              <p:pRg st="4" end="4"/>
                                            </p:txEl>
                                          </p:spTgt>
                                        </p:tgtEl>
                                        <p:attrNameLst>
                                          <p:attrName>style.visibility</p:attrName>
                                        </p:attrNameLst>
                                      </p:cBhvr>
                                      <p:to>
                                        <p:strVal val="visible"/>
                                      </p:to>
                                    </p:set>
                                    <p:anim calcmode="lin" valueType="num">
                                      <p:cBhvr additive="base">
                                        <p:cTn id="19"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3010">
                                            <p:txEl>
                                              <p:pRg st="5" end="5"/>
                                            </p:txEl>
                                          </p:spTgt>
                                        </p:tgtEl>
                                        <p:attrNameLst>
                                          <p:attrName>style.visibility</p:attrName>
                                        </p:attrNameLst>
                                      </p:cBhvr>
                                      <p:to>
                                        <p:strVal val="visible"/>
                                      </p:to>
                                    </p:set>
                                    <p:anim calcmode="lin" valueType="num">
                                      <p:cBhvr additive="base">
                                        <p:cTn id="25" dur="500" fill="hold"/>
                                        <p:tgtEl>
                                          <p:spTgt spid="4301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3010">
                                            <p:txEl>
                                              <p:pRg st="6" end="6"/>
                                            </p:txEl>
                                          </p:spTgt>
                                        </p:tgtEl>
                                        <p:attrNameLst>
                                          <p:attrName>style.visibility</p:attrName>
                                        </p:attrNameLst>
                                      </p:cBhvr>
                                      <p:to>
                                        <p:strVal val="visible"/>
                                      </p:to>
                                    </p:set>
                                    <p:anim calcmode="lin" valueType="num">
                                      <p:cBhvr additive="base">
                                        <p:cTn id="31"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9"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algn="ctr" eaLnBrk="1" hangingPunct="1">
              <a:buNone/>
            </a:pPr>
            <a:r>
              <a:rPr lang="en-US" sz="7200" dirty="0" smtClean="0"/>
              <a:t>Why do we engage with media?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5"/>
          <p:cNvSpPr>
            <a:spLocks noGrp="1" noChangeArrowheads="1"/>
          </p:cNvSpPr>
          <p:nvPr>
            <p:ph type="body" idx="1"/>
          </p:nvPr>
        </p:nvSpPr>
        <p:spPr>
          <a:xfrm>
            <a:off x="1371600" y="838200"/>
            <a:ext cx="7772400" cy="5791200"/>
          </a:xfrm>
        </p:spPr>
        <p:txBody>
          <a:bodyPr/>
          <a:lstStyle/>
          <a:p>
            <a:pPr>
              <a:lnSpc>
                <a:spcPct val="90000"/>
              </a:lnSpc>
              <a:buFont typeface="Times" charset="0"/>
              <a:buNone/>
            </a:pPr>
            <a:r>
              <a:rPr lang="en-US" sz="2800" b="0" dirty="0" smtClean="0">
                <a:latin typeface="Courier New" charset="0"/>
              </a:rPr>
              <a:t>Reaction Paper #2 – Media Exposure</a:t>
            </a:r>
          </a:p>
          <a:p>
            <a:pPr>
              <a:lnSpc>
                <a:spcPct val="90000"/>
              </a:lnSpc>
              <a:spcBef>
                <a:spcPts val="0"/>
              </a:spcBef>
              <a:buFont typeface="Times" charset="0"/>
              <a:buNone/>
            </a:pPr>
            <a:r>
              <a:rPr lang="en-US" sz="2600" b="0" dirty="0" smtClean="0">
                <a:latin typeface="Courier New" charset="0"/>
              </a:rPr>
              <a:t>Half a page; 10 points</a:t>
            </a:r>
          </a:p>
          <a:p>
            <a:pPr indent="0">
              <a:lnSpc>
                <a:spcPct val="90000"/>
              </a:lnSpc>
              <a:spcBef>
                <a:spcPts val="1200"/>
              </a:spcBef>
              <a:buFont typeface="Times" charset="0"/>
              <a:buNone/>
            </a:pPr>
            <a:r>
              <a:rPr lang="en-US" sz="2500" b="0" dirty="0" smtClean="0">
                <a:latin typeface="Courier New" charset="0"/>
              </a:rPr>
              <a:t>-Select a medium: Television, The Internet, or Radio</a:t>
            </a:r>
          </a:p>
          <a:p>
            <a:pPr indent="0">
              <a:lnSpc>
                <a:spcPct val="90000"/>
              </a:lnSpc>
              <a:buFont typeface="Times" charset="0"/>
              <a:buNone/>
            </a:pPr>
            <a:r>
              <a:rPr lang="en-US" sz="2500" b="0" dirty="0" smtClean="0">
                <a:latin typeface="Courier New" charset="0"/>
              </a:rPr>
              <a:t>-Conceptualize exposure to it (what would exposure to _____ look like?).</a:t>
            </a:r>
          </a:p>
          <a:p>
            <a:pPr indent="0">
              <a:lnSpc>
                <a:spcPct val="90000"/>
              </a:lnSpc>
              <a:buFont typeface="Times" charset="0"/>
              <a:buNone/>
            </a:pPr>
            <a:r>
              <a:rPr lang="en-US" sz="2500" b="0" dirty="0" smtClean="0">
                <a:latin typeface="Courier New" charset="0"/>
              </a:rPr>
              <a:t>-Operationalize exposure to it, meaning come up with a way of measuring exposure to the medium (i.e., quantify exposure). What sort of technology, tools, device, etc. would you use and how?</a:t>
            </a:r>
          </a:p>
          <a:p>
            <a:pPr indent="0">
              <a:lnSpc>
                <a:spcPct val="90000"/>
              </a:lnSpc>
              <a:buFont typeface="Times" charset="0"/>
              <a:buNone/>
            </a:pPr>
            <a:endParaRPr lang="en-US" sz="2500" b="0" dirty="0" smtClean="0">
              <a:latin typeface="Courier New" charset="0"/>
            </a:endParaRPr>
          </a:p>
          <a:p>
            <a:pPr indent="0">
              <a:lnSpc>
                <a:spcPct val="90000"/>
              </a:lnSpc>
              <a:buFont typeface="Times" charset="0"/>
              <a:buNone/>
            </a:pPr>
            <a:r>
              <a:rPr lang="en-US" sz="2500" b="0" dirty="0" smtClean="0">
                <a:latin typeface="Courier New" charset="0"/>
              </a:rPr>
              <a:t>Don’t forget your Name &amp; Student 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additive="base">
                                        <p:cTn id="7" dur="500" fill="hold"/>
                                        <p:tgtEl>
                                          <p:spTgt spid="430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3010">
                                            <p:txEl>
                                              <p:pRg st="1" end="1"/>
                                            </p:txEl>
                                          </p:spTgt>
                                        </p:tgtEl>
                                        <p:attrNameLst>
                                          <p:attrName>style.visibility</p:attrName>
                                        </p:attrNameLst>
                                      </p:cBhvr>
                                      <p:to>
                                        <p:strVal val="visible"/>
                                      </p:to>
                                    </p:set>
                                    <p:anim calcmode="lin" valueType="num">
                                      <p:cBhvr additive="base">
                                        <p:cTn id="13" dur="500" fill="hold"/>
                                        <p:tgtEl>
                                          <p:spTgt spid="430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3010">
                                            <p:txEl>
                                              <p:pRg st="2" end="2"/>
                                            </p:txEl>
                                          </p:spTgt>
                                        </p:tgtEl>
                                        <p:attrNameLst>
                                          <p:attrName>style.visibility</p:attrName>
                                        </p:attrNameLst>
                                      </p:cBhvr>
                                      <p:to>
                                        <p:strVal val="visible"/>
                                      </p:to>
                                    </p:set>
                                    <p:anim calcmode="lin" valueType="num">
                                      <p:cBhvr additive="base">
                                        <p:cTn id="19" dur="500" fill="hold"/>
                                        <p:tgtEl>
                                          <p:spTgt spid="430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3010">
                                            <p:txEl>
                                              <p:pRg st="3" end="3"/>
                                            </p:txEl>
                                          </p:spTgt>
                                        </p:tgtEl>
                                        <p:attrNameLst>
                                          <p:attrName>style.visibility</p:attrName>
                                        </p:attrNameLst>
                                      </p:cBhvr>
                                      <p:to>
                                        <p:strVal val="visible"/>
                                      </p:to>
                                    </p:set>
                                    <p:anim calcmode="lin" valueType="num">
                                      <p:cBhvr additive="base">
                                        <p:cTn id="25" dur="500" fill="hold"/>
                                        <p:tgtEl>
                                          <p:spTgt spid="430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3010">
                                            <p:txEl>
                                              <p:pRg st="4" end="4"/>
                                            </p:txEl>
                                          </p:spTgt>
                                        </p:tgtEl>
                                        <p:attrNameLst>
                                          <p:attrName>style.visibility</p:attrName>
                                        </p:attrNameLst>
                                      </p:cBhvr>
                                      <p:to>
                                        <p:strVal val="visible"/>
                                      </p:to>
                                    </p:set>
                                    <p:anim calcmode="lin" valueType="num">
                                      <p:cBhvr additive="base">
                                        <p:cTn id="31" dur="500" fill="hold"/>
                                        <p:tgtEl>
                                          <p:spTgt spid="430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3010">
                                            <p:txEl>
                                              <p:pRg st="6" end="6"/>
                                            </p:txEl>
                                          </p:spTgt>
                                        </p:tgtEl>
                                        <p:attrNameLst>
                                          <p:attrName>style.visibility</p:attrName>
                                        </p:attrNameLst>
                                      </p:cBhvr>
                                      <p:to>
                                        <p:strVal val="visible"/>
                                      </p:to>
                                    </p:set>
                                    <p:anim calcmode="lin" valueType="num">
                                      <p:cBhvr additive="base">
                                        <p:cTn id="37" dur="500" fill="hold"/>
                                        <p:tgtEl>
                                          <p:spTgt spid="430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p:txBody>
          <a:bodyPr/>
          <a:lstStyle/>
          <a:p>
            <a:pPr marL="1143000" indent="-1143000" eaLnBrk="1" hangingPunct="1">
              <a:buAutoNum type="arabicPeriod"/>
            </a:pPr>
            <a:r>
              <a:rPr lang="en-US" sz="6000" dirty="0" smtClean="0"/>
              <a:t>NO IDEA</a:t>
            </a:r>
          </a:p>
          <a:p>
            <a:pPr marL="1143000" indent="-1143000" eaLnBrk="1" hangingPunct="1">
              <a:buNone/>
            </a:pPr>
            <a:endParaRPr lang="en-US" sz="6000" dirty="0" smtClean="0">
              <a:latin typeface="Courier New" charset="0"/>
            </a:endParaRPr>
          </a:p>
          <a:p>
            <a:pPr marL="1143000" indent="-1143000" eaLnBrk="1" hangingPunct="1">
              <a:buNone/>
            </a:pPr>
            <a:r>
              <a:rPr lang="en-US" dirty="0" smtClean="0"/>
              <a:t>“Bryant and </a:t>
            </a:r>
            <a:r>
              <a:rPr lang="en-US" dirty="0" err="1" smtClean="0"/>
              <a:t>Zillmann</a:t>
            </a:r>
            <a:r>
              <a:rPr lang="en-US" dirty="0" smtClean="0"/>
              <a:t> (1984) presented some evidence concerning the degree to which people, on their own, can report on the processes that govern viewing decisions. Only 14% of their subjects (college undergraduates) ‘were able to articulate a notion which might be considered an informal, personal theory’ (</a:t>
            </a:r>
            <a:r>
              <a:rPr lang="en-US" dirty="0" err="1" smtClean="0"/>
              <a:t>p</a:t>
            </a:r>
            <a:r>
              <a:rPr lang="en-US" dirty="0" smtClean="0"/>
              <a:t>. 19)” (Webster &amp; </a:t>
            </a:r>
            <a:r>
              <a:rPr lang="en-US" dirty="0" err="1" smtClean="0"/>
              <a:t>Wakshlag</a:t>
            </a:r>
            <a:r>
              <a:rPr lang="en-US" dirty="0" smtClean="0"/>
              <a:t>, 1985, </a:t>
            </a:r>
            <a:r>
              <a:rPr lang="en-US" dirty="0" err="1" smtClean="0"/>
              <a:t>p</a:t>
            </a:r>
            <a:r>
              <a:rPr lang="en-US" dirty="0" smtClean="0"/>
              <a:t>. 52).</a:t>
            </a:r>
          </a:p>
          <a:p>
            <a:pPr marL="1143000" indent="-1143000" eaLnBrk="1" hangingPunct="1">
              <a:buNone/>
            </a:pPr>
            <a:endParaRPr lang="en-US" sz="6000" dirty="0" smtClean="0">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un-with-habit.jpeg"/>
          <p:cNvPicPr>
            <a:picLocks noChangeAspect="1"/>
          </p:cNvPicPr>
          <p:nvPr/>
        </p:nvPicPr>
        <p:blipFill>
          <a:blip r:embed="rId3"/>
          <a:stretch>
            <a:fillRect/>
          </a:stretch>
        </p:blipFill>
        <p:spPr>
          <a:xfrm>
            <a:off x="1524001" y="838201"/>
            <a:ext cx="2304424" cy="2514600"/>
          </a:xfrm>
          <a:prstGeom prst="rect">
            <a:avLst/>
          </a:prstGeom>
        </p:spPr>
      </p:pic>
      <p:pic>
        <p:nvPicPr>
          <p:cNvPr id="3" name="Picture 2" descr="habit-male-picking-nose-400a062507.jpeg"/>
          <p:cNvPicPr>
            <a:picLocks noChangeAspect="1"/>
          </p:cNvPicPr>
          <p:nvPr/>
        </p:nvPicPr>
        <p:blipFill>
          <a:blip r:embed="rId4"/>
          <a:stretch>
            <a:fillRect/>
          </a:stretch>
        </p:blipFill>
        <p:spPr>
          <a:xfrm>
            <a:off x="3810000" y="1778000"/>
            <a:ext cx="5080000" cy="50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Presentation">
      <a:majorFont>
        <a:latin typeface="Arial Black"/>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4786</TotalTime>
  <Words>3571</Words>
  <Application>Microsoft Macintosh PowerPoint</Application>
  <PresentationFormat>On-screen Show (4:3)</PresentationFormat>
  <Paragraphs>408</Paragraphs>
  <Slides>70</Slides>
  <Notes>58</Notes>
  <HiddenSlides>0</HiddenSlides>
  <MMClips>0</MMClips>
  <ScaleCrop>false</ScaleCrop>
  <HeadingPairs>
    <vt:vector size="4" baseType="variant">
      <vt:variant>
        <vt:lpstr>Design Template</vt:lpstr>
      </vt:variant>
      <vt:variant>
        <vt:i4>1</vt:i4>
      </vt:variant>
      <vt:variant>
        <vt:lpstr>Slide Titles</vt:lpstr>
      </vt:variant>
      <vt:variant>
        <vt:i4>70</vt:i4>
      </vt:variant>
    </vt:vector>
  </HeadingPairs>
  <TitlesOfParts>
    <vt:vector size="71" baseType="lpstr">
      <vt:lpstr>Blank Presentation</vt:lpstr>
      <vt:lpstr>Lasswell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USC Annenberg School for Communication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Boekelheide</dc:creator>
  <cp:lastModifiedBy>Laurel Felt</cp:lastModifiedBy>
  <cp:revision>237</cp:revision>
  <cp:lastPrinted>2012-01-30T20:34:05Z</cp:lastPrinted>
  <dcterms:created xsi:type="dcterms:W3CDTF">2012-09-17T21:04:36Z</dcterms:created>
  <dcterms:modified xsi:type="dcterms:W3CDTF">2012-09-17T21:20:29Z</dcterms:modified>
</cp:coreProperties>
</file>