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4.xml" ContentType="application/vnd.openxmlformats-officedocument.presentationml.notesSlide+xml"/>
  <Override PartName="/ppt/theme/theme2.xml" ContentType="application/vnd.openxmlformats-officedocument.theme+xml"/>
  <Override PartName="/ppt/diagrams/drawing2.xml" ContentType="application/vnd.ms-office.drawingml.diagramDrawing+xml"/>
  <Override PartName="/ppt/slides/slide2.xml" ContentType="application/vnd.openxmlformats-officedocument.presentationml.slide+xml"/>
  <Override PartName="/ppt/diagrams/colors1.xml" ContentType="application/vnd.openxmlformats-officedocument.drawingml.diagramColors+xml"/>
  <Override PartName="/ppt/notesSlides/notesSlide11.xml" ContentType="application/vnd.openxmlformats-officedocument.presentationml.notesSlide+xml"/>
  <Override PartName="/ppt/notesSlides/notesSlide9.xml" ContentType="application/vnd.openxmlformats-officedocument.presentationml.notesSlide+xml"/>
  <Override PartName="/docProps/app.xml" ContentType="application/vnd.openxmlformats-officedocument.extended-properties+xml"/>
  <Override PartName="/ppt/diagrams/layout1.xml" ContentType="application/vnd.openxmlformats-officedocument.drawingml.diagramLayout+xml"/>
  <Override PartName="/ppt/slides/slide11.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diagrams/layout2.xml" ContentType="application/vnd.openxmlformats-officedocument.drawingml.diagram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diagrams/data1.xml" ContentType="application/vnd.openxmlformats-officedocument.drawingml.diagramData+xml"/>
  <Override PartName="/ppt/diagrams/quickStyle3.xml" ContentType="application/vnd.openxmlformats-officedocument.drawingml.diagramStyle+xml"/>
  <Override PartName="/ppt/notesSlides/notesSlide7.xml" ContentType="application/vnd.openxmlformats-officedocument.presentationml.notesSlide+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diagrams/drawing3.xml" ContentType="application/vnd.ms-office.drawingml.diagramDrawing+xml"/>
  <Override PartName="/ppt/notesSlides/notesSlide12.xml" ContentType="application/vnd.openxmlformats-officedocument.presentationml.notesSlide+xml"/>
  <Override PartName="/ppt/notesSlides/notesSlide6.xml" ContentType="application/vnd.openxmlformats-officedocument.presentationml.notesSlide+xml"/>
  <Override PartName="/ppt/diagrams/colors3.xml" ContentType="application/vnd.openxmlformats-officedocument.drawingml.diagramColors+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diagrams/data3.xml" ContentType="application/vnd.openxmlformats-officedocument.drawingml.diagramData+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diagrams/quickStyle1.xml" ContentType="application/vnd.openxmlformats-officedocument.drawingml.diagramStyle+xml"/>
  <Override PartName="/ppt/theme/theme1.xml" ContentType="application/vnd.openxmlformats-officedocument.theme+xml"/>
  <Override PartName="/ppt/slideLayouts/slideLayout6.xml" ContentType="application/vnd.openxmlformats-officedocument.presentationml.slideLayout+xml"/>
  <Override PartName="/ppt/diagrams/quickStyle2.xml" ContentType="application/vnd.openxmlformats-officedocument.drawingml.diagramStyle+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diagrams/drawing1.xml" ContentType="application/vnd.ms-office.drawingml.diagramDrawing+xml"/>
  <Override PartName="/ppt/diagrams/layout3.xml" ContentType="application/vnd.openxmlformats-officedocument.drawingml.diagramLayout+xml"/>
  <Override PartName="/ppt/diagrams/colors2.xml" ContentType="application/vnd.openxmlformats-officedocument.drawingml.diagramColors+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diagrams/data2.xml" ContentType="application/vnd.openxmlformats-officedocument.drawingml.diagramData+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4" r:id="rId9"/>
    <p:sldId id="263" r:id="rId10"/>
    <p:sldId id="266" r:id="rId11"/>
    <p:sldId id="265" r:id="rId12"/>
    <p:sldId id="267" r:id="rId13"/>
    <p:sldId id="268" r:id="rId14"/>
    <p:sldId id="271" r:id="rId15"/>
    <p:sldId id="269" r:id="rId16"/>
    <p:sldId id="27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74" d="100"/>
          <a:sy n="74" d="100"/>
        </p:scale>
        <p:origin x="-13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esProps" Target="presProps.xml"/><Relationship Id="rId4" Type="http://schemas.openxmlformats.org/officeDocument/2006/relationships/slide" Target="slides/slide3.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interSettings" Target="printerSettings/printerSettings1.bin"/><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9E19A8-9633-574D-9EE8-AD53152F0661}"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4472BA46-D494-6442-8792-78858A56F287}">
      <dgm:prSet phldrT="[Text]"/>
      <dgm:spPr/>
      <dgm:t>
        <a:bodyPr/>
        <a:lstStyle/>
        <a:p>
          <a:r>
            <a:rPr lang="en-US" dirty="0" smtClean="0"/>
            <a:t>Tool</a:t>
          </a:r>
          <a:endParaRPr lang="en-US" dirty="0"/>
        </a:p>
      </dgm:t>
    </dgm:pt>
    <dgm:pt modelId="{916A532A-9F98-B44E-8BEE-21340327D1FD}" type="parTrans" cxnId="{CAED6968-AF3C-C445-A0A7-C5DDDB862EFE}">
      <dgm:prSet/>
      <dgm:spPr/>
      <dgm:t>
        <a:bodyPr/>
        <a:lstStyle/>
        <a:p>
          <a:endParaRPr lang="en-US"/>
        </a:p>
      </dgm:t>
    </dgm:pt>
    <dgm:pt modelId="{6269F3CA-54A6-6840-B39C-9EB1C2BD7454}" type="sibTrans" cxnId="{CAED6968-AF3C-C445-A0A7-C5DDDB862EFE}">
      <dgm:prSet/>
      <dgm:spPr/>
      <dgm:t>
        <a:bodyPr/>
        <a:lstStyle/>
        <a:p>
          <a:endParaRPr lang="en-US"/>
        </a:p>
      </dgm:t>
    </dgm:pt>
    <dgm:pt modelId="{1E91E5C6-E79C-B74C-A332-C0BA82A84938}">
      <dgm:prSet phldrT="[Text]"/>
      <dgm:spPr/>
      <dgm:t>
        <a:bodyPr/>
        <a:lstStyle/>
        <a:p>
          <a:r>
            <a:rPr lang="en-US" dirty="0" smtClean="0"/>
            <a:t>Actor</a:t>
          </a:r>
          <a:endParaRPr lang="en-US" dirty="0"/>
        </a:p>
      </dgm:t>
    </dgm:pt>
    <dgm:pt modelId="{E88357D8-696B-9849-BB6A-9AEC2DADB492}" type="parTrans" cxnId="{CAEAAE43-495A-7547-87F2-941CAFDCD0BF}">
      <dgm:prSet/>
      <dgm:spPr/>
      <dgm:t>
        <a:bodyPr/>
        <a:lstStyle/>
        <a:p>
          <a:endParaRPr lang="en-US"/>
        </a:p>
      </dgm:t>
    </dgm:pt>
    <dgm:pt modelId="{02D5C59F-D85D-8946-A411-256D04C707B5}" type="sibTrans" cxnId="{CAEAAE43-495A-7547-87F2-941CAFDCD0BF}">
      <dgm:prSet/>
      <dgm:spPr/>
      <dgm:t>
        <a:bodyPr/>
        <a:lstStyle/>
        <a:p>
          <a:endParaRPr lang="en-US"/>
        </a:p>
      </dgm:t>
    </dgm:pt>
    <dgm:pt modelId="{C98BC833-8985-1245-A699-8CD0772439DB}">
      <dgm:prSet phldrT="[Text]"/>
      <dgm:spPr/>
      <dgm:t>
        <a:bodyPr/>
        <a:lstStyle/>
        <a:p>
          <a:r>
            <a:rPr lang="en-US" dirty="0" smtClean="0"/>
            <a:t>EVERYTHING</a:t>
          </a:r>
          <a:endParaRPr lang="en-US" dirty="0"/>
        </a:p>
      </dgm:t>
    </dgm:pt>
    <dgm:pt modelId="{57F2831F-81BF-3247-A61F-B86B4BE27E13}" type="parTrans" cxnId="{146F96AE-D4E5-4142-BBD5-7E9055AA9189}">
      <dgm:prSet/>
      <dgm:spPr/>
      <dgm:t>
        <a:bodyPr/>
        <a:lstStyle/>
        <a:p>
          <a:endParaRPr lang="en-US"/>
        </a:p>
      </dgm:t>
    </dgm:pt>
    <dgm:pt modelId="{0787BC5A-9F37-DD4E-8448-D7E75E28FFD9}" type="sibTrans" cxnId="{146F96AE-D4E5-4142-BBD5-7E9055AA9189}">
      <dgm:prSet/>
      <dgm:spPr/>
      <dgm:t>
        <a:bodyPr/>
        <a:lstStyle/>
        <a:p>
          <a:endParaRPr lang="en-US"/>
        </a:p>
      </dgm:t>
    </dgm:pt>
    <dgm:pt modelId="{0BC1121C-5503-904D-83DE-93ACE724EE20}">
      <dgm:prSet phldrT="[Text]"/>
      <dgm:spPr/>
      <dgm:t>
        <a:bodyPr/>
        <a:lstStyle/>
        <a:p>
          <a:r>
            <a:rPr lang="en-US" dirty="0" smtClean="0"/>
            <a:t>Cognitive scrambler?</a:t>
          </a:r>
          <a:endParaRPr lang="en-US" dirty="0"/>
        </a:p>
      </dgm:t>
    </dgm:pt>
    <dgm:pt modelId="{58A482CF-B24E-2B44-A151-D6984646D603}" type="parTrans" cxnId="{E8147A22-A8FB-3549-8CAD-54ED4DC91208}">
      <dgm:prSet/>
      <dgm:spPr/>
    </dgm:pt>
    <dgm:pt modelId="{EB7E2369-AAA4-EC43-B1F0-56AD624BA9CA}" type="sibTrans" cxnId="{E8147A22-A8FB-3549-8CAD-54ED4DC91208}">
      <dgm:prSet/>
      <dgm:spPr/>
    </dgm:pt>
    <dgm:pt modelId="{5FFD94DF-FB46-DE47-B2F9-3A6082C05046}" type="pres">
      <dgm:prSet presAssocID="{A99E19A8-9633-574D-9EE8-AD53152F0661}" presName="diagram" presStyleCnt="0">
        <dgm:presLayoutVars>
          <dgm:dir/>
          <dgm:resizeHandles val="exact"/>
        </dgm:presLayoutVars>
      </dgm:prSet>
      <dgm:spPr/>
      <dgm:t>
        <a:bodyPr/>
        <a:lstStyle/>
        <a:p>
          <a:endParaRPr lang="en-US"/>
        </a:p>
      </dgm:t>
    </dgm:pt>
    <dgm:pt modelId="{8DB872C5-63FE-E04E-8457-56A543D1F6EE}" type="pres">
      <dgm:prSet presAssocID="{4472BA46-D494-6442-8792-78858A56F287}" presName="node" presStyleLbl="node1" presStyleIdx="0" presStyleCnt="4">
        <dgm:presLayoutVars>
          <dgm:bulletEnabled val="1"/>
        </dgm:presLayoutVars>
      </dgm:prSet>
      <dgm:spPr/>
      <dgm:t>
        <a:bodyPr/>
        <a:lstStyle/>
        <a:p>
          <a:endParaRPr lang="en-US"/>
        </a:p>
      </dgm:t>
    </dgm:pt>
    <dgm:pt modelId="{7992D63E-6E5C-F643-86E8-37934C666C46}" type="pres">
      <dgm:prSet presAssocID="{6269F3CA-54A6-6840-B39C-9EB1C2BD7454}" presName="sibTrans" presStyleCnt="0"/>
      <dgm:spPr/>
    </dgm:pt>
    <dgm:pt modelId="{70C46E88-6448-4841-B0A5-9CD77B47147B}" type="pres">
      <dgm:prSet presAssocID="{1E91E5C6-E79C-B74C-A332-C0BA82A84938}" presName="node" presStyleLbl="node1" presStyleIdx="1" presStyleCnt="4">
        <dgm:presLayoutVars>
          <dgm:bulletEnabled val="1"/>
        </dgm:presLayoutVars>
      </dgm:prSet>
      <dgm:spPr/>
      <dgm:t>
        <a:bodyPr/>
        <a:lstStyle/>
        <a:p>
          <a:endParaRPr lang="en-US"/>
        </a:p>
      </dgm:t>
    </dgm:pt>
    <dgm:pt modelId="{0EE9C674-40C8-AF43-B2EE-D17804471D24}" type="pres">
      <dgm:prSet presAssocID="{02D5C59F-D85D-8946-A411-256D04C707B5}" presName="sibTrans" presStyleCnt="0"/>
      <dgm:spPr/>
    </dgm:pt>
    <dgm:pt modelId="{EB431B6D-361A-7941-82DD-0D354C71A1B0}" type="pres">
      <dgm:prSet presAssocID="{C98BC833-8985-1245-A699-8CD0772439DB}" presName="node" presStyleLbl="node1" presStyleIdx="2" presStyleCnt="4" custScaleX="148306">
        <dgm:presLayoutVars>
          <dgm:bulletEnabled val="1"/>
        </dgm:presLayoutVars>
      </dgm:prSet>
      <dgm:spPr/>
      <dgm:t>
        <a:bodyPr/>
        <a:lstStyle/>
        <a:p>
          <a:endParaRPr lang="en-US"/>
        </a:p>
      </dgm:t>
    </dgm:pt>
    <dgm:pt modelId="{0A9D3D21-548D-9745-8223-265EB9289CD4}" type="pres">
      <dgm:prSet presAssocID="{0787BC5A-9F37-DD4E-8448-D7E75E28FFD9}" presName="sibTrans" presStyleCnt="0"/>
      <dgm:spPr/>
    </dgm:pt>
    <dgm:pt modelId="{47B81AE7-D9A5-7F4F-9760-EE63875F45D2}" type="pres">
      <dgm:prSet presAssocID="{0BC1121C-5503-904D-83DE-93ACE724EE20}" presName="node" presStyleLbl="node1" presStyleIdx="3" presStyleCnt="4">
        <dgm:presLayoutVars>
          <dgm:bulletEnabled val="1"/>
        </dgm:presLayoutVars>
      </dgm:prSet>
      <dgm:spPr/>
      <dgm:t>
        <a:bodyPr/>
        <a:lstStyle/>
        <a:p>
          <a:endParaRPr lang="en-US"/>
        </a:p>
      </dgm:t>
    </dgm:pt>
  </dgm:ptLst>
  <dgm:cxnLst>
    <dgm:cxn modelId="{146F96AE-D4E5-4142-BBD5-7E9055AA9189}" srcId="{A99E19A8-9633-574D-9EE8-AD53152F0661}" destId="{C98BC833-8985-1245-A699-8CD0772439DB}" srcOrd="2" destOrd="0" parTransId="{57F2831F-81BF-3247-A61F-B86B4BE27E13}" sibTransId="{0787BC5A-9F37-DD4E-8448-D7E75E28FFD9}"/>
    <dgm:cxn modelId="{CAED6968-AF3C-C445-A0A7-C5DDDB862EFE}" srcId="{A99E19A8-9633-574D-9EE8-AD53152F0661}" destId="{4472BA46-D494-6442-8792-78858A56F287}" srcOrd="0" destOrd="0" parTransId="{916A532A-9F98-B44E-8BEE-21340327D1FD}" sibTransId="{6269F3CA-54A6-6840-B39C-9EB1C2BD7454}"/>
    <dgm:cxn modelId="{CAEAAE43-495A-7547-87F2-941CAFDCD0BF}" srcId="{A99E19A8-9633-574D-9EE8-AD53152F0661}" destId="{1E91E5C6-E79C-B74C-A332-C0BA82A84938}" srcOrd="1" destOrd="0" parTransId="{E88357D8-696B-9849-BB6A-9AEC2DADB492}" sibTransId="{02D5C59F-D85D-8946-A411-256D04C707B5}"/>
    <dgm:cxn modelId="{2106018E-E17D-DE45-BB02-987BF4CDBC7C}" type="presOf" srcId="{C98BC833-8985-1245-A699-8CD0772439DB}" destId="{EB431B6D-361A-7941-82DD-0D354C71A1B0}" srcOrd="0" destOrd="0" presId="urn:microsoft.com/office/officeart/2005/8/layout/default"/>
    <dgm:cxn modelId="{0470EEE5-0AE4-F14D-A098-E66D7688C8E3}" type="presOf" srcId="{4472BA46-D494-6442-8792-78858A56F287}" destId="{8DB872C5-63FE-E04E-8457-56A543D1F6EE}" srcOrd="0" destOrd="0" presId="urn:microsoft.com/office/officeart/2005/8/layout/default"/>
    <dgm:cxn modelId="{34CC9D32-FFA7-9141-B8BA-22D565F94A71}" type="presOf" srcId="{0BC1121C-5503-904D-83DE-93ACE724EE20}" destId="{47B81AE7-D9A5-7F4F-9760-EE63875F45D2}" srcOrd="0" destOrd="0" presId="urn:microsoft.com/office/officeart/2005/8/layout/default"/>
    <dgm:cxn modelId="{E8147A22-A8FB-3549-8CAD-54ED4DC91208}" srcId="{A99E19A8-9633-574D-9EE8-AD53152F0661}" destId="{0BC1121C-5503-904D-83DE-93ACE724EE20}" srcOrd="3" destOrd="0" parTransId="{58A482CF-B24E-2B44-A151-D6984646D603}" sibTransId="{EB7E2369-AAA4-EC43-B1F0-56AD624BA9CA}"/>
    <dgm:cxn modelId="{25DCA63B-F7AE-8946-8211-1F80EEA40E6A}" type="presOf" srcId="{A99E19A8-9633-574D-9EE8-AD53152F0661}" destId="{5FFD94DF-FB46-DE47-B2F9-3A6082C05046}" srcOrd="0" destOrd="0" presId="urn:microsoft.com/office/officeart/2005/8/layout/default"/>
    <dgm:cxn modelId="{EF6335C8-8031-0B40-A561-7157A2AE842F}" type="presOf" srcId="{1E91E5C6-E79C-B74C-A332-C0BA82A84938}" destId="{70C46E88-6448-4841-B0A5-9CD77B47147B}" srcOrd="0" destOrd="0" presId="urn:microsoft.com/office/officeart/2005/8/layout/default"/>
    <dgm:cxn modelId="{A8D81AB7-79DE-9341-B383-FA12E8BB4A51}" type="presParOf" srcId="{5FFD94DF-FB46-DE47-B2F9-3A6082C05046}" destId="{8DB872C5-63FE-E04E-8457-56A543D1F6EE}" srcOrd="0" destOrd="0" presId="urn:microsoft.com/office/officeart/2005/8/layout/default"/>
    <dgm:cxn modelId="{B0CDBB19-09C2-E141-AE28-14DFC4A884B7}" type="presParOf" srcId="{5FFD94DF-FB46-DE47-B2F9-3A6082C05046}" destId="{7992D63E-6E5C-F643-86E8-37934C666C46}" srcOrd="1" destOrd="0" presId="urn:microsoft.com/office/officeart/2005/8/layout/default"/>
    <dgm:cxn modelId="{984CB0B5-A391-C74B-A8FF-9FA6052F4378}" type="presParOf" srcId="{5FFD94DF-FB46-DE47-B2F9-3A6082C05046}" destId="{70C46E88-6448-4841-B0A5-9CD77B47147B}" srcOrd="2" destOrd="0" presId="urn:microsoft.com/office/officeart/2005/8/layout/default"/>
    <dgm:cxn modelId="{137E8E85-66B0-284E-907F-421CBACB7D1B}" type="presParOf" srcId="{5FFD94DF-FB46-DE47-B2F9-3A6082C05046}" destId="{0EE9C674-40C8-AF43-B2EE-D17804471D24}" srcOrd="3" destOrd="0" presId="urn:microsoft.com/office/officeart/2005/8/layout/default"/>
    <dgm:cxn modelId="{257FD50A-456B-D841-97DD-B5612C29083F}" type="presParOf" srcId="{5FFD94DF-FB46-DE47-B2F9-3A6082C05046}" destId="{EB431B6D-361A-7941-82DD-0D354C71A1B0}" srcOrd="4" destOrd="0" presId="urn:microsoft.com/office/officeart/2005/8/layout/default"/>
    <dgm:cxn modelId="{E877A6C8-9F80-A04E-9AA3-E63F8AAC37CA}" type="presParOf" srcId="{5FFD94DF-FB46-DE47-B2F9-3A6082C05046}" destId="{0A9D3D21-548D-9745-8223-265EB9289CD4}" srcOrd="5" destOrd="0" presId="urn:microsoft.com/office/officeart/2005/8/layout/default"/>
    <dgm:cxn modelId="{65E2B029-3EB1-D946-AEBE-EE85CA522766}" type="presParOf" srcId="{5FFD94DF-FB46-DE47-B2F9-3A6082C05046}" destId="{47B81AE7-D9A5-7F4F-9760-EE63875F45D2}"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D99567-E3DC-594E-8192-171FF6437E93}" type="doc">
      <dgm:prSet loTypeId="urn:microsoft.com/office/officeart/2005/8/layout/bProcess4" loCatId="process" qsTypeId="urn:microsoft.com/office/officeart/2005/8/quickstyle/simple4" qsCatId="simple" csTypeId="urn:microsoft.com/office/officeart/2005/8/colors/accent1_2" csCatId="accent1" phldr="1"/>
      <dgm:spPr/>
      <dgm:t>
        <a:bodyPr/>
        <a:lstStyle/>
        <a:p>
          <a:endParaRPr lang="en-US"/>
        </a:p>
      </dgm:t>
    </dgm:pt>
    <dgm:pt modelId="{E82D91B7-D43F-8945-843C-D50033FEB16A}">
      <dgm:prSet phldrT="[Text]"/>
      <dgm:spPr/>
      <dgm:t>
        <a:bodyPr/>
        <a:lstStyle/>
        <a:p>
          <a:r>
            <a:rPr lang="en-US" dirty="0" smtClean="0"/>
            <a:t>Hippies vs. Forth Taoists</a:t>
          </a:r>
          <a:endParaRPr lang="en-US" dirty="0"/>
        </a:p>
      </dgm:t>
    </dgm:pt>
    <dgm:pt modelId="{DC02E7A0-203A-2447-B142-2DEF78A6DA32}" type="parTrans" cxnId="{3F32C168-7E82-CB4C-8866-B36E6F0FDE16}">
      <dgm:prSet/>
      <dgm:spPr/>
      <dgm:t>
        <a:bodyPr/>
        <a:lstStyle/>
        <a:p>
          <a:endParaRPr lang="en-US"/>
        </a:p>
      </dgm:t>
    </dgm:pt>
    <dgm:pt modelId="{7DCD9513-508A-1649-82C3-734AC1798292}" type="sibTrans" cxnId="{3F32C168-7E82-CB4C-8866-B36E6F0FDE16}">
      <dgm:prSet/>
      <dgm:spPr/>
      <dgm:t>
        <a:bodyPr/>
        <a:lstStyle/>
        <a:p>
          <a:endParaRPr lang="en-US"/>
        </a:p>
      </dgm:t>
    </dgm:pt>
    <dgm:pt modelId="{CA274823-5828-0741-B622-DCD5A989CC3A}">
      <dgm:prSet phldrT="[Text]"/>
      <dgm:spPr/>
      <dgm:t>
        <a:bodyPr/>
        <a:lstStyle/>
        <a:p>
          <a:r>
            <a:rPr lang="en-US" dirty="0" smtClean="0"/>
            <a:t>Craft skill</a:t>
          </a:r>
          <a:endParaRPr lang="en-US" dirty="0"/>
        </a:p>
      </dgm:t>
    </dgm:pt>
    <dgm:pt modelId="{FD3B0A9B-A8C4-7047-902E-B27995716D5F}" type="parTrans" cxnId="{7C845077-3D62-D04D-ADBB-9CB562A28EC6}">
      <dgm:prSet/>
      <dgm:spPr/>
      <dgm:t>
        <a:bodyPr/>
        <a:lstStyle/>
        <a:p>
          <a:endParaRPr lang="en-US"/>
        </a:p>
      </dgm:t>
    </dgm:pt>
    <dgm:pt modelId="{6CE2DF0C-CC68-394C-818E-74699761C5CB}" type="sibTrans" cxnId="{7C845077-3D62-D04D-ADBB-9CB562A28EC6}">
      <dgm:prSet/>
      <dgm:spPr/>
      <dgm:t>
        <a:bodyPr/>
        <a:lstStyle/>
        <a:p>
          <a:endParaRPr lang="en-US"/>
        </a:p>
      </dgm:t>
    </dgm:pt>
    <dgm:pt modelId="{DE4E614F-020C-6F42-B1B7-C09471702B2E}">
      <dgm:prSet phldrT="[Text]"/>
      <dgm:spPr/>
      <dgm:t>
        <a:bodyPr/>
        <a:lstStyle/>
        <a:p>
          <a:r>
            <a:rPr lang="en-US" dirty="0" smtClean="0"/>
            <a:t>Unconscious world view, dense social networks</a:t>
          </a:r>
          <a:endParaRPr lang="en-US" dirty="0"/>
        </a:p>
      </dgm:t>
    </dgm:pt>
    <dgm:pt modelId="{68CB3B37-421B-E247-A13C-A7A75D87D585}" type="parTrans" cxnId="{A2C9B29A-884E-434A-864B-A1A73B3FB677}">
      <dgm:prSet/>
      <dgm:spPr/>
      <dgm:t>
        <a:bodyPr/>
        <a:lstStyle/>
        <a:p>
          <a:endParaRPr lang="en-US"/>
        </a:p>
      </dgm:t>
    </dgm:pt>
    <dgm:pt modelId="{A3DEAF55-F530-6942-9524-229A608CF6F3}" type="sibTrans" cxnId="{A2C9B29A-884E-434A-864B-A1A73B3FB677}">
      <dgm:prSet/>
      <dgm:spPr/>
      <dgm:t>
        <a:bodyPr/>
        <a:lstStyle/>
        <a:p>
          <a:endParaRPr lang="en-US"/>
        </a:p>
      </dgm:t>
    </dgm:pt>
    <dgm:pt modelId="{B09ED2DA-D49D-E64E-9776-5F09207316AE}">
      <dgm:prSet phldrT="[Text]"/>
      <dgm:spPr/>
      <dgm:t>
        <a:bodyPr/>
        <a:lstStyle/>
        <a:p>
          <a:r>
            <a:rPr lang="en-US" dirty="0" err="1" smtClean="0"/>
            <a:t>CommuniTree</a:t>
          </a:r>
          <a:r>
            <a:rPr lang="en-US" dirty="0" smtClean="0"/>
            <a:t> Insiders vs. Outsiders</a:t>
          </a:r>
          <a:endParaRPr lang="en-US" dirty="0"/>
        </a:p>
      </dgm:t>
    </dgm:pt>
    <dgm:pt modelId="{352F1C81-A2CE-594F-A12E-A6EA86DCCE4C}" type="parTrans" cxnId="{93E3708A-B8BC-5C4A-B415-EFF8629F0BAA}">
      <dgm:prSet/>
      <dgm:spPr/>
      <dgm:t>
        <a:bodyPr/>
        <a:lstStyle/>
        <a:p>
          <a:endParaRPr lang="en-US"/>
        </a:p>
      </dgm:t>
    </dgm:pt>
    <dgm:pt modelId="{3F3C9DF9-AAEC-804B-AFBD-03686E615E4A}" type="sibTrans" cxnId="{93E3708A-B8BC-5C4A-B415-EFF8629F0BAA}">
      <dgm:prSet/>
      <dgm:spPr/>
      <dgm:t>
        <a:bodyPr/>
        <a:lstStyle/>
        <a:p>
          <a:endParaRPr lang="en-US"/>
        </a:p>
      </dgm:t>
    </dgm:pt>
    <dgm:pt modelId="{DB334504-B027-6E4B-A80F-842E45BC13C4}">
      <dgm:prSet phldrT="[Text]"/>
      <dgm:spPr/>
      <dgm:t>
        <a:bodyPr/>
        <a:lstStyle/>
        <a:p>
          <a:r>
            <a:rPr lang="en-US" dirty="0" smtClean="0"/>
            <a:t>age</a:t>
          </a:r>
          <a:endParaRPr lang="en-US" dirty="0"/>
        </a:p>
      </dgm:t>
    </dgm:pt>
    <dgm:pt modelId="{8368BC2C-121A-D446-A0DC-C3BCC5B005DD}" type="parTrans" cxnId="{4E1DB0FC-7717-A040-83A0-655E93098E4A}">
      <dgm:prSet/>
      <dgm:spPr/>
      <dgm:t>
        <a:bodyPr/>
        <a:lstStyle/>
        <a:p>
          <a:endParaRPr lang="en-US"/>
        </a:p>
      </dgm:t>
    </dgm:pt>
    <dgm:pt modelId="{12B05AD6-D58D-5C44-B1F0-5BC39BC4C07D}" type="sibTrans" cxnId="{4E1DB0FC-7717-A040-83A0-655E93098E4A}">
      <dgm:prSet/>
      <dgm:spPr/>
      <dgm:t>
        <a:bodyPr/>
        <a:lstStyle/>
        <a:p>
          <a:endParaRPr lang="en-US"/>
        </a:p>
      </dgm:t>
    </dgm:pt>
    <dgm:pt modelId="{DEE59018-4867-934D-B7F1-F668235811EA}">
      <dgm:prSet phldrT="[Text]"/>
      <dgm:spPr/>
      <dgm:t>
        <a:bodyPr/>
        <a:lstStyle/>
        <a:p>
          <a:r>
            <a:rPr lang="en-US" dirty="0" smtClean="0"/>
            <a:t>objective</a:t>
          </a:r>
          <a:endParaRPr lang="en-US" dirty="0"/>
        </a:p>
      </dgm:t>
    </dgm:pt>
    <dgm:pt modelId="{87E26EC6-6965-5C46-B312-959E5A894FD1}" type="parTrans" cxnId="{8A6C3C12-4575-D641-9867-CC7BC534C9EF}">
      <dgm:prSet/>
      <dgm:spPr/>
      <dgm:t>
        <a:bodyPr/>
        <a:lstStyle/>
        <a:p>
          <a:endParaRPr lang="en-US"/>
        </a:p>
      </dgm:t>
    </dgm:pt>
    <dgm:pt modelId="{A6BA6E26-CB0F-8E4F-97FB-1CED6A3B83A6}" type="sibTrans" cxnId="{8A6C3C12-4575-D641-9867-CC7BC534C9EF}">
      <dgm:prSet/>
      <dgm:spPr/>
      <dgm:t>
        <a:bodyPr/>
        <a:lstStyle/>
        <a:p>
          <a:endParaRPr lang="en-US"/>
        </a:p>
      </dgm:t>
    </dgm:pt>
    <dgm:pt modelId="{24968B37-D075-664F-B8F3-6EBB0766B6EA}">
      <dgm:prSet phldrT="[Text]"/>
      <dgm:spPr/>
      <dgm:t>
        <a:bodyPr/>
        <a:lstStyle/>
        <a:p>
          <a:r>
            <a:rPr lang="en-US" dirty="0" smtClean="0"/>
            <a:t>Programmers vs. suits @ Atari</a:t>
          </a:r>
          <a:endParaRPr lang="en-US" dirty="0"/>
        </a:p>
      </dgm:t>
    </dgm:pt>
    <dgm:pt modelId="{0A4CE69A-C9F6-184C-AFA7-2173854121C7}" type="parTrans" cxnId="{4897BB8C-D341-DD45-B043-039EB200502A}">
      <dgm:prSet/>
      <dgm:spPr/>
      <dgm:t>
        <a:bodyPr/>
        <a:lstStyle/>
        <a:p>
          <a:endParaRPr lang="en-US"/>
        </a:p>
      </dgm:t>
    </dgm:pt>
    <dgm:pt modelId="{BB4D1557-4E86-864A-932E-4B2FF794E2B9}" type="sibTrans" cxnId="{4897BB8C-D341-DD45-B043-039EB200502A}">
      <dgm:prSet/>
      <dgm:spPr/>
      <dgm:t>
        <a:bodyPr/>
        <a:lstStyle/>
        <a:p>
          <a:endParaRPr lang="en-US"/>
        </a:p>
      </dgm:t>
    </dgm:pt>
    <dgm:pt modelId="{4B8CF682-BBE9-1C44-B756-EBED98183E5D}">
      <dgm:prSet phldrT="[Text]"/>
      <dgm:spPr/>
      <dgm:t>
        <a:bodyPr/>
        <a:lstStyle/>
        <a:p>
          <a:r>
            <a:rPr lang="en-US" dirty="0" smtClean="0"/>
            <a:t>background</a:t>
          </a:r>
          <a:endParaRPr lang="en-US" dirty="0"/>
        </a:p>
      </dgm:t>
    </dgm:pt>
    <dgm:pt modelId="{7E355C3A-3BB6-B14C-ABAA-0E12F05EE9F4}" type="parTrans" cxnId="{2759ED4A-9832-874D-9FDA-DF8FB8ABBDB9}">
      <dgm:prSet/>
      <dgm:spPr/>
      <dgm:t>
        <a:bodyPr/>
        <a:lstStyle/>
        <a:p>
          <a:endParaRPr lang="en-US"/>
        </a:p>
      </dgm:t>
    </dgm:pt>
    <dgm:pt modelId="{5CC59D3F-416A-A848-B3F9-A314A4D9BDD1}" type="sibTrans" cxnId="{2759ED4A-9832-874D-9FDA-DF8FB8ABBDB9}">
      <dgm:prSet/>
      <dgm:spPr/>
      <dgm:t>
        <a:bodyPr/>
        <a:lstStyle/>
        <a:p>
          <a:endParaRPr lang="en-US"/>
        </a:p>
      </dgm:t>
    </dgm:pt>
    <dgm:pt modelId="{64C1762E-0FB9-294A-A747-87388D012742}">
      <dgm:prSet phldrT="[Text]"/>
      <dgm:spPr/>
      <dgm:t>
        <a:bodyPr/>
        <a:lstStyle/>
        <a:p>
          <a:r>
            <a:rPr lang="en-US" dirty="0" smtClean="0"/>
            <a:t>objective</a:t>
          </a:r>
          <a:endParaRPr lang="en-US" dirty="0"/>
        </a:p>
      </dgm:t>
    </dgm:pt>
    <dgm:pt modelId="{E924DAE3-88C9-FC45-89DE-1516F257A0DC}" type="parTrans" cxnId="{2D53CD94-D996-0E4A-B644-F4A2DACE394E}">
      <dgm:prSet/>
      <dgm:spPr/>
      <dgm:t>
        <a:bodyPr/>
        <a:lstStyle/>
        <a:p>
          <a:endParaRPr lang="en-US"/>
        </a:p>
      </dgm:t>
    </dgm:pt>
    <dgm:pt modelId="{C4D95D42-1A28-D246-87DF-256257546E88}" type="sibTrans" cxnId="{2D53CD94-D996-0E4A-B644-F4A2DACE394E}">
      <dgm:prSet/>
      <dgm:spPr/>
      <dgm:t>
        <a:bodyPr/>
        <a:lstStyle/>
        <a:p>
          <a:endParaRPr lang="en-US"/>
        </a:p>
      </dgm:t>
    </dgm:pt>
    <dgm:pt modelId="{3D4C38F6-FBBA-3643-BA3C-7B4CC39DD4BF}" type="pres">
      <dgm:prSet presAssocID="{6ED99567-E3DC-594E-8192-171FF6437E93}" presName="Name0" presStyleCnt="0">
        <dgm:presLayoutVars>
          <dgm:dir/>
          <dgm:resizeHandles/>
        </dgm:presLayoutVars>
      </dgm:prSet>
      <dgm:spPr/>
      <dgm:t>
        <a:bodyPr/>
        <a:lstStyle/>
        <a:p>
          <a:endParaRPr lang="en-US"/>
        </a:p>
      </dgm:t>
    </dgm:pt>
    <dgm:pt modelId="{7C47C683-799D-5A42-97D5-5DCCC1A77F97}" type="pres">
      <dgm:prSet presAssocID="{E82D91B7-D43F-8945-843C-D50033FEB16A}" presName="compNode" presStyleCnt="0"/>
      <dgm:spPr/>
    </dgm:pt>
    <dgm:pt modelId="{195C370F-BC18-6A4A-8F17-5F6E5D606634}" type="pres">
      <dgm:prSet presAssocID="{E82D91B7-D43F-8945-843C-D50033FEB16A}" presName="dummyConnPt" presStyleCnt="0"/>
      <dgm:spPr/>
    </dgm:pt>
    <dgm:pt modelId="{CEE36687-D105-FD47-AA4D-ACC6F7947548}" type="pres">
      <dgm:prSet presAssocID="{E82D91B7-D43F-8945-843C-D50033FEB16A}" presName="node" presStyleLbl="node1" presStyleIdx="0" presStyleCnt="3">
        <dgm:presLayoutVars>
          <dgm:bulletEnabled val="1"/>
        </dgm:presLayoutVars>
      </dgm:prSet>
      <dgm:spPr/>
      <dgm:t>
        <a:bodyPr/>
        <a:lstStyle/>
        <a:p>
          <a:endParaRPr lang="en-US"/>
        </a:p>
      </dgm:t>
    </dgm:pt>
    <dgm:pt modelId="{8C1E5E66-01BD-864A-9041-2E604CBB4275}" type="pres">
      <dgm:prSet presAssocID="{7DCD9513-508A-1649-82C3-734AC1798292}" presName="sibTrans" presStyleLbl="bgSibTrans2D1" presStyleIdx="0" presStyleCnt="2"/>
      <dgm:spPr/>
      <dgm:t>
        <a:bodyPr/>
        <a:lstStyle/>
        <a:p>
          <a:endParaRPr lang="en-US"/>
        </a:p>
      </dgm:t>
    </dgm:pt>
    <dgm:pt modelId="{24E88E1F-5ACC-9D4F-938C-CB551C670142}" type="pres">
      <dgm:prSet presAssocID="{B09ED2DA-D49D-E64E-9776-5F09207316AE}" presName="compNode" presStyleCnt="0"/>
      <dgm:spPr/>
    </dgm:pt>
    <dgm:pt modelId="{10906230-AA62-0C47-895A-6A314E4FF978}" type="pres">
      <dgm:prSet presAssocID="{B09ED2DA-D49D-E64E-9776-5F09207316AE}" presName="dummyConnPt" presStyleCnt="0"/>
      <dgm:spPr/>
    </dgm:pt>
    <dgm:pt modelId="{9F078262-FC65-7844-8C5B-4947A43BC094}" type="pres">
      <dgm:prSet presAssocID="{B09ED2DA-D49D-E64E-9776-5F09207316AE}" presName="node" presStyleLbl="node1" presStyleIdx="1" presStyleCnt="3">
        <dgm:presLayoutVars>
          <dgm:bulletEnabled val="1"/>
        </dgm:presLayoutVars>
      </dgm:prSet>
      <dgm:spPr/>
      <dgm:t>
        <a:bodyPr/>
        <a:lstStyle/>
        <a:p>
          <a:endParaRPr lang="en-US"/>
        </a:p>
      </dgm:t>
    </dgm:pt>
    <dgm:pt modelId="{1A4F4E53-C6D4-774D-B9FD-B64D648D5A40}" type="pres">
      <dgm:prSet presAssocID="{3F3C9DF9-AAEC-804B-AFBD-03686E615E4A}" presName="sibTrans" presStyleLbl="bgSibTrans2D1" presStyleIdx="1" presStyleCnt="2"/>
      <dgm:spPr/>
      <dgm:t>
        <a:bodyPr/>
        <a:lstStyle/>
        <a:p>
          <a:endParaRPr lang="en-US"/>
        </a:p>
      </dgm:t>
    </dgm:pt>
    <dgm:pt modelId="{7F5E514D-8B4C-5B43-88CA-E8CF6FFCA043}" type="pres">
      <dgm:prSet presAssocID="{24968B37-D075-664F-B8F3-6EBB0766B6EA}" presName="compNode" presStyleCnt="0"/>
      <dgm:spPr/>
    </dgm:pt>
    <dgm:pt modelId="{5D4C3FEE-7BB9-794A-942B-17843AE21966}" type="pres">
      <dgm:prSet presAssocID="{24968B37-D075-664F-B8F3-6EBB0766B6EA}" presName="dummyConnPt" presStyleCnt="0"/>
      <dgm:spPr/>
    </dgm:pt>
    <dgm:pt modelId="{225D1A09-CDB2-F245-ADBA-6168F358CF21}" type="pres">
      <dgm:prSet presAssocID="{24968B37-D075-664F-B8F3-6EBB0766B6EA}" presName="node" presStyleLbl="node1" presStyleIdx="2" presStyleCnt="3">
        <dgm:presLayoutVars>
          <dgm:bulletEnabled val="1"/>
        </dgm:presLayoutVars>
      </dgm:prSet>
      <dgm:spPr/>
      <dgm:t>
        <a:bodyPr/>
        <a:lstStyle/>
        <a:p>
          <a:endParaRPr lang="en-US"/>
        </a:p>
      </dgm:t>
    </dgm:pt>
  </dgm:ptLst>
  <dgm:cxnLst>
    <dgm:cxn modelId="{839E15DF-9BE8-0C47-88A8-0BCB5EEB1FE8}" type="presOf" srcId="{4B8CF682-BBE9-1C44-B756-EBED98183E5D}" destId="{225D1A09-CDB2-F245-ADBA-6168F358CF21}" srcOrd="0" destOrd="1" presId="urn:microsoft.com/office/officeart/2005/8/layout/bProcess4"/>
    <dgm:cxn modelId="{236F48A8-AABB-0E4F-97F9-7C75B436CED8}" type="presOf" srcId="{DB334504-B027-6E4B-A80F-842E45BC13C4}" destId="{9F078262-FC65-7844-8C5B-4947A43BC094}" srcOrd="0" destOrd="1" presId="urn:microsoft.com/office/officeart/2005/8/layout/bProcess4"/>
    <dgm:cxn modelId="{C10F7781-DF68-3D4F-B863-3CB6DF49CBA9}" type="presOf" srcId="{6ED99567-E3DC-594E-8192-171FF6437E93}" destId="{3D4C38F6-FBBA-3643-BA3C-7B4CC39DD4BF}" srcOrd="0" destOrd="0" presId="urn:microsoft.com/office/officeart/2005/8/layout/bProcess4"/>
    <dgm:cxn modelId="{3F32C168-7E82-CB4C-8866-B36E6F0FDE16}" srcId="{6ED99567-E3DC-594E-8192-171FF6437E93}" destId="{E82D91B7-D43F-8945-843C-D50033FEB16A}" srcOrd="0" destOrd="0" parTransId="{DC02E7A0-203A-2447-B142-2DEF78A6DA32}" sibTransId="{7DCD9513-508A-1649-82C3-734AC1798292}"/>
    <dgm:cxn modelId="{4E1DB0FC-7717-A040-83A0-655E93098E4A}" srcId="{B09ED2DA-D49D-E64E-9776-5F09207316AE}" destId="{DB334504-B027-6E4B-A80F-842E45BC13C4}" srcOrd="0" destOrd="0" parTransId="{8368BC2C-121A-D446-A0DC-C3BCC5B005DD}" sibTransId="{12B05AD6-D58D-5C44-B1F0-5BC39BC4C07D}"/>
    <dgm:cxn modelId="{8A6C3C12-4575-D641-9867-CC7BC534C9EF}" srcId="{B09ED2DA-D49D-E64E-9776-5F09207316AE}" destId="{DEE59018-4867-934D-B7F1-F668235811EA}" srcOrd="1" destOrd="0" parTransId="{87E26EC6-6965-5C46-B312-959E5A894FD1}" sibTransId="{A6BA6E26-CB0F-8E4F-97FB-1CED6A3B83A6}"/>
    <dgm:cxn modelId="{BF6B8BCB-8AF5-CA43-8B9E-2DCD2AB1201E}" type="presOf" srcId="{7DCD9513-508A-1649-82C3-734AC1798292}" destId="{8C1E5E66-01BD-864A-9041-2E604CBB4275}" srcOrd="0" destOrd="0" presId="urn:microsoft.com/office/officeart/2005/8/layout/bProcess4"/>
    <dgm:cxn modelId="{4897BB8C-D341-DD45-B043-039EB200502A}" srcId="{6ED99567-E3DC-594E-8192-171FF6437E93}" destId="{24968B37-D075-664F-B8F3-6EBB0766B6EA}" srcOrd="2" destOrd="0" parTransId="{0A4CE69A-C9F6-184C-AFA7-2173854121C7}" sibTransId="{BB4D1557-4E86-864A-932E-4B2FF794E2B9}"/>
    <dgm:cxn modelId="{6C9867E0-9EA7-3E4C-B37F-23706D479B23}" type="presOf" srcId="{24968B37-D075-664F-B8F3-6EBB0766B6EA}" destId="{225D1A09-CDB2-F245-ADBA-6168F358CF21}" srcOrd="0" destOrd="0" presId="urn:microsoft.com/office/officeart/2005/8/layout/bProcess4"/>
    <dgm:cxn modelId="{ADBDC765-3FBD-3F45-998E-3507569DBADB}" type="presOf" srcId="{E82D91B7-D43F-8945-843C-D50033FEB16A}" destId="{CEE36687-D105-FD47-AA4D-ACC6F7947548}" srcOrd="0" destOrd="0" presId="urn:microsoft.com/office/officeart/2005/8/layout/bProcess4"/>
    <dgm:cxn modelId="{F43AF581-E83C-2F4D-9382-DAA0A3CA2487}" type="presOf" srcId="{64C1762E-0FB9-294A-A747-87388D012742}" destId="{225D1A09-CDB2-F245-ADBA-6168F358CF21}" srcOrd="0" destOrd="2" presId="urn:microsoft.com/office/officeart/2005/8/layout/bProcess4"/>
    <dgm:cxn modelId="{2D53CD94-D996-0E4A-B644-F4A2DACE394E}" srcId="{24968B37-D075-664F-B8F3-6EBB0766B6EA}" destId="{64C1762E-0FB9-294A-A747-87388D012742}" srcOrd="1" destOrd="0" parTransId="{E924DAE3-88C9-FC45-89DE-1516F257A0DC}" sibTransId="{C4D95D42-1A28-D246-87DF-256257546E88}"/>
    <dgm:cxn modelId="{A2C9B29A-884E-434A-864B-A1A73B3FB677}" srcId="{E82D91B7-D43F-8945-843C-D50033FEB16A}" destId="{DE4E614F-020C-6F42-B1B7-C09471702B2E}" srcOrd="1" destOrd="0" parTransId="{68CB3B37-421B-E247-A13C-A7A75D87D585}" sibTransId="{A3DEAF55-F530-6942-9524-229A608CF6F3}"/>
    <dgm:cxn modelId="{93E3708A-B8BC-5C4A-B415-EFF8629F0BAA}" srcId="{6ED99567-E3DC-594E-8192-171FF6437E93}" destId="{B09ED2DA-D49D-E64E-9776-5F09207316AE}" srcOrd="1" destOrd="0" parTransId="{352F1C81-A2CE-594F-A12E-A6EA86DCCE4C}" sibTransId="{3F3C9DF9-AAEC-804B-AFBD-03686E615E4A}"/>
    <dgm:cxn modelId="{7C845077-3D62-D04D-ADBB-9CB562A28EC6}" srcId="{E82D91B7-D43F-8945-843C-D50033FEB16A}" destId="{CA274823-5828-0741-B622-DCD5A989CC3A}" srcOrd="0" destOrd="0" parTransId="{FD3B0A9B-A8C4-7047-902E-B27995716D5F}" sibTransId="{6CE2DF0C-CC68-394C-818E-74699761C5CB}"/>
    <dgm:cxn modelId="{195FB464-BCAC-744A-94E5-1106F1188F6F}" type="presOf" srcId="{B09ED2DA-D49D-E64E-9776-5F09207316AE}" destId="{9F078262-FC65-7844-8C5B-4947A43BC094}" srcOrd="0" destOrd="0" presId="urn:microsoft.com/office/officeart/2005/8/layout/bProcess4"/>
    <dgm:cxn modelId="{05006468-4F2A-F04D-B719-33D7A4385648}" type="presOf" srcId="{CA274823-5828-0741-B622-DCD5A989CC3A}" destId="{CEE36687-D105-FD47-AA4D-ACC6F7947548}" srcOrd="0" destOrd="1" presId="urn:microsoft.com/office/officeart/2005/8/layout/bProcess4"/>
    <dgm:cxn modelId="{15FCCEEE-2643-5E4B-A720-E4E8392267AD}" type="presOf" srcId="{3F3C9DF9-AAEC-804B-AFBD-03686E615E4A}" destId="{1A4F4E53-C6D4-774D-B9FD-B64D648D5A40}" srcOrd="0" destOrd="0" presId="urn:microsoft.com/office/officeart/2005/8/layout/bProcess4"/>
    <dgm:cxn modelId="{2759ED4A-9832-874D-9FDA-DF8FB8ABBDB9}" srcId="{24968B37-D075-664F-B8F3-6EBB0766B6EA}" destId="{4B8CF682-BBE9-1C44-B756-EBED98183E5D}" srcOrd="0" destOrd="0" parTransId="{7E355C3A-3BB6-B14C-ABAA-0E12F05EE9F4}" sibTransId="{5CC59D3F-416A-A848-B3F9-A314A4D9BDD1}"/>
    <dgm:cxn modelId="{DC672521-6FD4-B14D-9358-4DDCA24817FA}" type="presOf" srcId="{DE4E614F-020C-6F42-B1B7-C09471702B2E}" destId="{CEE36687-D105-FD47-AA4D-ACC6F7947548}" srcOrd="0" destOrd="2" presId="urn:microsoft.com/office/officeart/2005/8/layout/bProcess4"/>
    <dgm:cxn modelId="{AF01288F-4FB2-FE44-A22C-D9331B78CEF8}" type="presOf" srcId="{DEE59018-4867-934D-B7F1-F668235811EA}" destId="{9F078262-FC65-7844-8C5B-4947A43BC094}" srcOrd="0" destOrd="2" presId="urn:microsoft.com/office/officeart/2005/8/layout/bProcess4"/>
    <dgm:cxn modelId="{DCCE1E3A-334B-584F-AF17-3FD35949195C}" type="presParOf" srcId="{3D4C38F6-FBBA-3643-BA3C-7B4CC39DD4BF}" destId="{7C47C683-799D-5A42-97D5-5DCCC1A77F97}" srcOrd="0" destOrd="0" presId="urn:microsoft.com/office/officeart/2005/8/layout/bProcess4"/>
    <dgm:cxn modelId="{AA92B9C8-D79C-B242-A36D-4BDC1F07487A}" type="presParOf" srcId="{7C47C683-799D-5A42-97D5-5DCCC1A77F97}" destId="{195C370F-BC18-6A4A-8F17-5F6E5D606634}" srcOrd="0" destOrd="0" presId="urn:microsoft.com/office/officeart/2005/8/layout/bProcess4"/>
    <dgm:cxn modelId="{C9B76ACB-3D60-F649-B48A-01B944D7DF98}" type="presParOf" srcId="{7C47C683-799D-5A42-97D5-5DCCC1A77F97}" destId="{CEE36687-D105-FD47-AA4D-ACC6F7947548}" srcOrd="1" destOrd="0" presId="urn:microsoft.com/office/officeart/2005/8/layout/bProcess4"/>
    <dgm:cxn modelId="{303109A9-70CF-574B-9212-6FC903A958C3}" type="presParOf" srcId="{3D4C38F6-FBBA-3643-BA3C-7B4CC39DD4BF}" destId="{8C1E5E66-01BD-864A-9041-2E604CBB4275}" srcOrd="1" destOrd="0" presId="urn:microsoft.com/office/officeart/2005/8/layout/bProcess4"/>
    <dgm:cxn modelId="{A0158B42-70B8-1F4E-9A91-1891F86896F7}" type="presParOf" srcId="{3D4C38F6-FBBA-3643-BA3C-7B4CC39DD4BF}" destId="{24E88E1F-5ACC-9D4F-938C-CB551C670142}" srcOrd="2" destOrd="0" presId="urn:microsoft.com/office/officeart/2005/8/layout/bProcess4"/>
    <dgm:cxn modelId="{798B6B28-39F5-1C49-AA91-6645AD12E579}" type="presParOf" srcId="{24E88E1F-5ACC-9D4F-938C-CB551C670142}" destId="{10906230-AA62-0C47-895A-6A314E4FF978}" srcOrd="0" destOrd="0" presId="urn:microsoft.com/office/officeart/2005/8/layout/bProcess4"/>
    <dgm:cxn modelId="{55C41947-27C2-4640-AD50-D68489BB6913}" type="presParOf" srcId="{24E88E1F-5ACC-9D4F-938C-CB551C670142}" destId="{9F078262-FC65-7844-8C5B-4947A43BC094}" srcOrd="1" destOrd="0" presId="urn:microsoft.com/office/officeart/2005/8/layout/bProcess4"/>
    <dgm:cxn modelId="{A6CF1AAD-3089-3848-A0C3-5A744E4AA760}" type="presParOf" srcId="{3D4C38F6-FBBA-3643-BA3C-7B4CC39DD4BF}" destId="{1A4F4E53-C6D4-774D-B9FD-B64D648D5A40}" srcOrd="3" destOrd="0" presId="urn:microsoft.com/office/officeart/2005/8/layout/bProcess4"/>
    <dgm:cxn modelId="{4E19F8E8-5971-344E-980D-3C8B74A854FF}" type="presParOf" srcId="{3D4C38F6-FBBA-3643-BA3C-7B4CC39DD4BF}" destId="{7F5E514D-8B4C-5B43-88CA-E8CF6FFCA043}" srcOrd="4" destOrd="0" presId="urn:microsoft.com/office/officeart/2005/8/layout/bProcess4"/>
    <dgm:cxn modelId="{CB2C0207-DD26-7D47-B055-23801BA524B9}" type="presParOf" srcId="{7F5E514D-8B4C-5B43-88CA-E8CF6FFCA043}" destId="{5D4C3FEE-7BB9-794A-942B-17843AE21966}" srcOrd="0" destOrd="0" presId="urn:microsoft.com/office/officeart/2005/8/layout/bProcess4"/>
    <dgm:cxn modelId="{2FA24A33-588E-B344-99AD-A063A09C724F}" type="presParOf" srcId="{7F5E514D-8B4C-5B43-88CA-E8CF6FFCA043}" destId="{225D1A09-CDB2-F245-ADBA-6168F358CF21}" srcOrd="1" destOrd="0" presId="urn:microsoft.com/office/officeart/2005/8/layout/b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D99567-E3DC-594E-8192-171FF6437E93}" type="doc">
      <dgm:prSet loTypeId="urn:microsoft.com/office/officeart/2005/8/layout/bProcess4" loCatId="process" qsTypeId="urn:microsoft.com/office/officeart/2005/8/quickstyle/simple4" qsCatId="simple" csTypeId="urn:microsoft.com/office/officeart/2005/8/colors/accent1_2" csCatId="accent1" phldr="1"/>
      <dgm:spPr/>
      <dgm:t>
        <a:bodyPr/>
        <a:lstStyle/>
        <a:p>
          <a:endParaRPr lang="en-US"/>
        </a:p>
      </dgm:t>
    </dgm:pt>
    <dgm:pt modelId="{E82D91B7-D43F-8945-843C-D50033FEB16A}">
      <dgm:prSet phldrT="[Text]"/>
      <dgm:spPr/>
      <dgm:t>
        <a:bodyPr/>
        <a:lstStyle/>
        <a:p>
          <a:r>
            <a:rPr lang="en-US" dirty="0" smtClean="0"/>
            <a:t>Male vs. female programmers</a:t>
          </a:r>
          <a:endParaRPr lang="en-US" dirty="0"/>
        </a:p>
      </dgm:t>
    </dgm:pt>
    <dgm:pt modelId="{DC02E7A0-203A-2447-B142-2DEF78A6DA32}" type="parTrans" cxnId="{3F32C168-7E82-CB4C-8866-B36E6F0FDE16}">
      <dgm:prSet/>
      <dgm:spPr/>
      <dgm:t>
        <a:bodyPr/>
        <a:lstStyle/>
        <a:p>
          <a:endParaRPr lang="en-US"/>
        </a:p>
      </dgm:t>
    </dgm:pt>
    <dgm:pt modelId="{7DCD9513-508A-1649-82C3-734AC1798292}" type="sibTrans" cxnId="{3F32C168-7E82-CB4C-8866-B36E6F0FDE16}">
      <dgm:prSet/>
      <dgm:spPr/>
      <dgm:t>
        <a:bodyPr/>
        <a:lstStyle/>
        <a:p>
          <a:endParaRPr lang="en-US"/>
        </a:p>
      </dgm:t>
    </dgm:pt>
    <dgm:pt modelId="{CA274823-5828-0741-B622-DCD5A989CC3A}">
      <dgm:prSet phldrT="[Text]"/>
      <dgm:spPr/>
      <dgm:t>
        <a:bodyPr/>
        <a:lstStyle/>
        <a:p>
          <a:r>
            <a:rPr lang="en-US" dirty="0" smtClean="0"/>
            <a:t>Worldview</a:t>
          </a:r>
          <a:endParaRPr lang="en-US" dirty="0"/>
        </a:p>
      </dgm:t>
    </dgm:pt>
    <dgm:pt modelId="{FD3B0A9B-A8C4-7047-902E-B27995716D5F}" type="parTrans" cxnId="{7C845077-3D62-D04D-ADBB-9CB562A28EC6}">
      <dgm:prSet/>
      <dgm:spPr/>
      <dgm:t>
        <a:bodyPr/>
        <a:lstStyle/>
        <a:p>
          <a:endParaRPr lang="en-US"/>
        </a:p>
      </dgm:t>
    </dgm:pt>
    <dgm:pt modelId="{6CE2DF0C-CC68-394C-818E-74699761C5CB}" type="sibTrans" cxnId="{7C845077-3D62-D04D-ADBB-9CB562A28EC6}">
      <dgm:prSet/>
      <dgm:spPr/>
      <dgm:t>
        <a:bodyPr/>
        <a:lstStyle/>
        <a:p>
          <a:endParaRPr lang="en-US"/>
        </a:p>
      </dgm:t>
    </dgm:pt>
    <dgm:pt modelId="{DE4E614F-020C-6F42-B1B7-C09471702B2E}">
      <dgm:prSet phldrT="[Text]"/>
      <dgm:spPr/>
      <dgm:t>
        <a:bodyPr/>
        <a:lstStyle/>
        <a:p>
          <a:r>
            <a:rPr lang="en-US" dirty="0" smtClean="0"/>
            <a:t>Objective</a:t>
          </a:r>
          <a:endParaRPr lang="en-US" dirty="0"/>
        </a:p>
      </dgm:t>
    </dgm:pt>
    <dgm:pt modelId="{68CB3B37-421B-E247-A13C-A7A75D87D585}" type="parTrans" cxnId="{A2C9B29A-884E-434A-864B-A1A73B3FB677}">
      <dgm:prSet/>
      <dgm:spPr/>
      <dgm:t>
        <a:bodyPr/>
        <a:lstStyle/>
        <a:p>
          <a:endParaRPr lang="en-US"/>
        </a:p>
      </dgm:t>
    </dgm:pt>
    <dgm:pt modelId="{A3DEAF55-F530-6942-9524-229A608CF6F3}" type="sibTrans" cxnId="{A2C9B29A-884E-434A-864B-A1A73B3FB677}">
      <dgm:prSet/>
      <dgm:spPr/>
      <dgm:t>
        <a:bodyPr/>
        <a:lstStyle/>
        <a:p>
          <a:endParaRPr lang="en-US"/>
        </a:p>
      </dgm:t>
    </dgm:pt>
    <dgm:pt modelId="{B09ED2DA-D49D-E64E-9776-5F09207316AE}">
      <dgm:prSet phldrT="[Text]"/>
      <dgm:spPr/>
      <dgm:t>
        <a:bodyPr/>
        <a:lstStyle/>
        <a:p>
          <a:r>
            <a:rPr lang="en-US" dirty="0" smtClean="0"/>
            <a:t>Academic discourse of today vs. tomorrow</a:t>
          </a:r>
          <a:endParaRPr lang="en-US" dirty="0"/>
        </a:p>
      </dgm:t>
    </dgm:pt>
    <dgm:pt modelId="{352F1C81-A2CE-594F-A12E-A6EA86DCCE4C}" type="parTrans" cxnId="{93E3708A-B8BC-5C4A-B415-EFF8629F0BAA}">
      <dgm:prSet/>
      <dgm:spPr/>
      <dgm:t>
        <a:bodyPr/>
        <a:lstStyle/>
        <a:p>
          <a:endParaRPr lang="en-US"/>
        </a:p>
      </dgm:t>
    </dgm:pt>
    <dgm:pt modelId="{3F3C9DF9-AAEC-804B-AFBD-03686E615E4A}" type="sibTrans" cxnId="{93E3708A-B8BC-5C4A-B415-EFF8629F0BAA}">
      <dgm:prSet/>
      <dgm:spPr/>
      <dgm:t>
        <a:bodyPr/>
        <a:lstStyle/>
        <a:p>
          <a:endParaRPr lang="en-US"/>
        </a:p>
      </dgm:t>
    </dgm:pt>
    <dgm:pt modelId="{DB334504-B027-6E4B-A80F-842E45BC13C4}">
      <dgm:prSet phldrT="[Text]"/>
      <dgm:spPr/>
      <dgm:t>
        <a:bodyPr/>
        <a:lstStyle/>
        <a:p>
          <a:r>
            <a:rPr lang="en-US" dirty="0" err="1" smtClean="0"/>
            <a:t>univocality</a:t>
          </a:r>
          <a:endParaRPr lang="en-US" dirty="0"/>
        </a:p>
      </dgm:t>
    </dgm:pt>
    <dgm:pt modelId="{8368BC2C-121A-D446-A0DC-C3BCC5B005DD}" type="parTrans" cxnId="{4E1DB0FC-7717-A040-83A0-655E93098E4A}">
      <dgm:prSet/>
      <dgm:spPr/>
      <dgm:t>
        <a:bodyPr/>
        <a:lstStyle/>
        <a:p>
          <a:endParaRPr lang="en-US"/>
        </a:p>
      </dgm:t>
    </dgm:pt>
    <dgm:pt modelId="{12B05AD6-D58D-5C44-B1F0-5BC39BC4C07D}" type="sibTrans" cxnId="{4E1DB0FC-7717-A040-83A0-655E93098E4A}">
      <dgm:prSet/>
      <dgm:spPr/>
      <dgm:t>
        <a:bodyPr/>
        <a:lstStyle/>
        <a:p>
          <a:endParaRPr lang="en-US"/>
        </a:p>
      </dgm:t>
    </dgm:pt>
    <dgm:pt modelId="{DEE59018-4867-934D-B7F1-F668235811EA}">
      <dgm:prSet phldrT="[Text]"/>
      <dgm:spPr/>
      <dgm:t>
        <a:bodyPr/>
        <a:lstStyle/>
        <a:p>
          <a:r>
            <a:rPr lang="en-US" dirty="0" smtClean="0"/>
            <a:t>Haphazard, rambling</a:t>
          </a:r>
          <a:endParaRPr lang="en-US" dirty="0"/>
        </a:p>
      </dgm:t>
    </dgm:pt>
    <dgm:pt modelId="{87E26EC6-6965-5C46-B312-959E5A894FD1}" type="parTrans" cxnId="{8A6C3C12-4575-D641-9867-CC7BC534C9EF}">
      <dgm:prSet/>
      <dgm:spPr/>
      <dgm:t>
        <a:bodyPr/>
        <a:lstStyle/>
        <a:p>
          <a:endParaRPr lang="en-US"/>
        </a:p>
      </dgm:t>
    </dgm:pt>
    <dgm:pt modelId="{A6BA6E26-CB0F-8E4F-97FB-1CED6A3B83A6}" type="sibTrans" cxnId="{8A6C3C12-4575-D641-9867-CC7BC534C9EF}">
      <dgm:prSet/>
      <dgm:spPr/>
      <dgm:t>
        <a:bodyPr/>
        <a:lstStyle/>
        <a:p>
          <a:endParaRPr lang="en-US"/>
        </a:p>
      </dgm:t>
    </dgm:pt>
    <dgm:pt modelId="{24968B37-D075-664F-B8F3-6EBB0766B6EA}">
      <dgm:prSet phldrT="[Text]"/>
      <dgm:spPr/>
      <dgm:t>
        <a:bodyPr/>
        <a:lstStyle/>
        <a:p>
          <a:r>
            <a:rPr lang="en-US" dirty="0" smtClean="0"/>
            <a:t>Other?</a:t>
          </a:r>
          <a:endParaRPr lang="en-US" dirty="0"/>
        </a:p>
      </dgm:t>
    </dgm:pt>
    <dgm:pt modelId="{0A4CE69A-C9F6-184C-AFA7-2173854121C7}" type="parTrans" cxnId="{4897BB8C-D341-DD45-B043-039EB200502A}">
      <dgm:prSet/>
      <dgm:spPr/>
      <dgm:t>
        <a:bodyPr/>
        <a:lstStyle/>
        <a:p>
          <a:endParaRPr lang="en-US"/>
        </a:p>
      </dgm:t>
    </dgm:pt>
    <dgm:pt modelId="{BB4D1557-4E86-864A-932E-4B2FF794E2B9}" type="sibTrans" cxnId="{4897BB8C-D341-DD45-B043-039EB200502A}">
      <dgm:prSet/>
      <dgm:spPr/>
      <dgm:t>
        <a:bodyPr/>
        <a:lstStyle/>
        <a:p>
          <a:endParaRPr lang="en-US"/>
        </a:p>
      </dgm:t>
    </dgm:pt>
    <dgm:pt modelId="{3D4C38F6-FBBA-3643-BA3C-7B4CC39DD4BF}" type="pres">
      <dgm:prSet presAssocID="{6ED99567-E3DC-594E-8192-171FF6437E93}" presName="Name0" presStyleCnt="0">
        <dgm:presLayoutVars>
          <dgm:dir/>
          <dgm:resizeHandles/>
        </dgm:presLayoutVars>
      </dgm:prSet>
      <dgm:spPr/>
      <dgm:t>
        <a:bodyPr/>
        <a:lstStyle/>
        <a:p>
          <a:endParaRPr lang="en-US"/>
        </a:p>
      </dgm:t>
    </dgm:pt>
    <dgm:pt modelId="{7C47C683-799D-5A42-97D5-5DCCC1A77F97}" type="pres">
      <dgm:prSet presAssocID="{E82D91B7-D43F-8945-843C-D50033FEB16A}" presName="compNode" presStyleCnt="0"/>
      <dgm:spPr/>
    </dgm:pt>
    <dgm:pt modelId="{195C370F-BC18-6A4A-8F17-5F6E5D606634}" type="pres">
      <dgm:prSet presAssocID="{E82D91B7-D43F-8945-843C-D50033FEB16A}" presName="dummyConnPt" presStyleCnt="0"/>
      <dgm:spPr/>
    </dgm:pt>
    <dgm:pt modelId="{CEE36687-D105-FD47-AA4D-ACC6F7947548}" type="pres">
      <dgm:prSet presAssocID="{E82D91B7-D43F-8945-843C-D50033FEB16A}" presName="node" presStyleLbl="node1" presStyleIdx="0" presStyleCnt="3">
        <dgm:presLayoutVars>
          <dgm:bulletEnabled val="1"/>
        </dgm:presLayoutVars>
      </dgm:prSet>
      <dgm:spPr/>
      <dgm:t>
        <a:bodyPr/>
        <a:lstStyle/>
        <a:p>
          <a:endParaRPr lang="en-US"/>
        </a:p>
      </dgm:t>
    </dgm:pt>
    <dgm:pt modelId="{8C1E5E66-01BD-864A-9041-2E604CBB4275}" type="pres">
      <dgm:prSet presAssocID="{7DCD9513-508A-1649-82C3-734AC1798292}" presName="sibTrans" presStyleLbl="bgSibTrans2D1" presStyleIdx="0" presStyleCnt="2"/>
      <dgm:spPr/>
      <dgm:t>
        <a:bodyPr/>
        <a:lstStyle/>
        <a:p>
          <a:endParaRPr lang="en-US"/>
        </a:p>
      </dgm:t>
    </dgm:pt>
    <dgm:pt modelId="{24E88E1F-5ACC-9D4F-938C-CB551C670142}" type="pres">
      <dgm:prSet presAssocID="{B09ED2DA-D49D-E64E-9776-5F09207316AE}" presName="compNode" presStyleCnt="0"/>
      <dgm:spPr/>
    </dgm:pt>
    <dgm:pt modelId="{10906230-AA62-0C47-895A-6A314E4FF978}" type="pres">
      <dgm:prSet presAssocID="{B09ED2DA-D49D-E64E-9776-5F09207316AE}" presName="dummyConnPt" presStyleCnt="0"/>
      <dgm:spPr/>
    </dgm:pt>
    <dgm:pt modelId="{9F078262-FC65-7844-8C5B-4947A43BC094}" type="pres">
      <dgm:prSet presAssocID="{B09ED2DA-D49D-E64E-9776-5F09207316AE}" presName="node" presStyleLbl="node1" presStyleIdx="1" presStyleCnt="3">
        <dgm:presLayoutVars>
          <dgm:bulletEnabled val="1"/>
        </dgm:presLayoutVars>
      </dgm:prSet>
      <dgm:spPr/>
      <dgm:t>
        <a:bodyPr/>
        <a:lstStyle/>
        <a:p>
          <a:endParaRPr lang="en-US"/>
        </a:p>
      </dgm:t>
    </dgm:pt>
    <dgm:pt modelId="{1A4F4E53-C6D4-774D-B9FD-B64D648D5A40}" type="pres">
      <dgm:prSet presAssocID="{3F3C9DF9-AAEC-804B-AFBD-03686E615E4A}" presName="sibTrans" presStyleLbl="bgSibTrans2D1" presStyleIdx="1" presStyleCnt="2"/>
      <dgm:spPr/>
      <dgm:t>
        <a:bodyPr/>
        <a:lstStyle/>
        <a:p>
          <a:endParaRPr lang="en-US"/>
        </a:p>
      </dgm:t>
    </dgm:pt>
    <dgm:pt modelId="{7F5E514D-8B4C-5B43-88CA-E8CF6FFCA043}" type="pres">
      <dgm:prSet presAssocID="{24968B37-D075-664F-B8F3-6EBB0766B6EA}" presName="compNode" presStyleCnt="0"/>
      <dgm:spPr/>
    </dgm:pt>
    <dgm:pt modelId="{5D4C3FEE-7BB9-794A-942B-17843AE21966}" type="pres">
      <dgm:prSet presAssocID="{24968B37-D075-664F-B8F3-6EBB0766B6EA}" presName="dummyConnPt" presStyleCnt="0"/>
      <dgm:spPr/>
    </dgm:pt>
    <dgm:pt modelId="{225D1A09-CDB2-F245-ADBA-6168F358CF21}" type="pres">
      <dgm:prSet presAssocID="{24968B37-D075-664F-B8F3-6EBB0766B6EA}" presName="node" presStyleLbl="node1" presStyleIdx="2" presStyleCnt="3">
        <dgm:presLayoutVars>
          <dgm:bulletEnabled val="1"/>
        </dgm:presLayoutVars>
      </dgm:prSet>
      <dgm:spPr/>
      <dgm:t>
        <a:bodyPr/>
        <a:lstStyle/>
        <a:p>
          <a:endParaRPr lang="en-US"/>
        </a:p>
      </dgm:t>
    </dgm:pt>
  </dgm:ptLst>
  <dgm:cxnLst>
    <dgm:cxn modelId="{08E74DED-DD21-A84C-9AB6-C842ED08C6A2}" type="presOf" srcId="{DB334504-B027-6E4B-A80F-842E45BC13C4}" destId="{9F078262-FC65-7844-8C5B-4947A43BC094}" srcOrd="0" destOrd="1" presId="urn:microsoft.com/office/officeart/2005/8/layout/bProcess4"/>
    <dgm:cxn modelId="{2E004537-599C-AA49-AD98-F343687A2797}" type="presOf" srcId="{B09ED2DA-D49D-E64E-9776-5F09207316AE}" destId="{9F078262-FC65-7844-8C5B-4947A43BC094}" srcOrd="0" destOrd="0" presId="urn:microsoft.com/office/officeart/2005/8/layout/bProcess4"/>
    <dgm:cxn modelId="{730DB777-5D60-6242-B2C4-9DBF221CFBB3}" type="presOf" srcId="{24968B37-D075-664F-B8F3-6EBB0766B6EA}" destId="{225D1A09-CDB2-F245-ADBA-6168F358CF21}" srcOrd="0" destOrd="0" presId="urn:microsoft.com/office/officeart/2005/8/layout/bProcess4"/>
    <dgm:cxn modelId="{3F32C168-7E82-CB4C-8866-B36E6F0FDE16}" srcId="{6ED99567-E3DC-594E-8192-171FF6437E93}" destId="{E82D91B7-D43F-8945-843C-D50033FEB16A}" srcOrd="0" destOrd="0" parTransId="{DC02E7A0-203A-2447-B142-2DEF78A6DA32}" sibTransId="{7DCD9513-508A-1649-82C3-734AC1798292}"/>
    <dgm:cxn modelId="{4E1DB0FC-7717-A040-83A0-655E93098E4A}" srcId="{B09ED2DA-D49D-E64E-9776-5F09207316AE}" destId="{DB334504-B027-6E4B-A80F-842E45BC13C4}" srcOrd="0" destOrd="0" parTransId="{8368BC2C-121A-D446-A0DC-C3BCC5B005DD}" sibTransId="{12B05AD6-D58D-5C44-B1F0-5BC39BC4C07D}"/>
    <dgm:cxn modelId="{2BF88010-C051-7146-AECD-65503922D348}" type="presOf" srcId="{DE4E614F-020C-6F42-B1B7-C09471702B2E}" destId="{CEE36687-D105-FD47-AA4D-ACC6F7947548}" srcOrd="0" destOrd="2" presId="urn:microsoft.com/office/officeart/2005/8/layout/bProcess4"/>
    <dgm:cxn modelId="{E6DF0608-B84A-BB48-B977-3657A46417E9}" type="presOf" srcId="{3F3C9DF9-AAEC-804B-AFBD-03686E615E4A}" destId="{1A4F4E53-C6D4-774D-B9FD-B64D648D5A40}" srcOrd="0" destOrd="0" presId="urn:microsoft.com/office/officeart/2005/8/layout/bProcess4"/>
    <dgm:cxn modelId="{8A6C3C12-4575-D641-9867-CC7BC534C9EF}" srcId="{B09ED2DA-D49D-E64E-9776-5F09207316AE}" destId="{DEE59018-4867-934D-B7F1-F668235811EA}" srcOrd="1" destOrd="0" parTransId="{87E26EC6-6965-5C46-B312-959E5A894FD1}" sibTransId="{A6BA6E26-CB0F-8E4F-97FB-1CED6A3B83A6}"/>
    <dgm:cxn modelId="{4897BB8C-D341-DD45-B043-039EB200502A}" srcId="{6ED99567-E3DC-594E-8192-171FF6437E93}" destId="{24968B37-D075-664F-B8F3-6EBB0766B6EA}" srcOrd="2" destOrd="0" parTransId="{0A4CE69A-C9F6-184C-AFA7-2173854121C7}" sibTransId="{BB4D1557-4E86-864A-932E-4B2FF794E2B9}"/>
    <dgm:cxn modelId="{CF2994BA-CDAA-3C4F-8765-EDBA3A459185}" type="presOf" srcId="{7DCD9513-508A-1649-82C3-734AC1798292}" destId="{8C1E5E66-01BD-864A-9041-2E604CBB4275}" srcOrd="0" destOrd="0" presId="urn:microsoft.com/office/officeart/2005/8/layout/bProcess4"/>
    <dgm:cxn modelId="{4976AB3E-FBF0-9A41-AC01-E55EE6C45B80}" type="presOf" srcId="{CA274823-5828-0741-B622-DCD5A989CC3A}" destId="{CEE36687-D105-FD47-AA4D-ACC6F7947548}" srcOrd="0" destOrd="1" presId="urn:microsoft.com/office/officeart/2005/8/layout/bProcess4"/>
    <dgm:cxn modelId="{030C2624-BF08-6A47-8E91-70B8F009F83B}" type="presOf" srcId="{DEE59018-4867-934D-B7F1-F668235811EA}" destId="{9F078262-FC65-7844-8C5B-4947A43BC094}" srcOrd="0" destOrd="2" presId="urn:microsoft.com/office/officeart/2005/8/layout/bProcess4"/>
    <dgm:cxn modelId="{1888BF4F-5341-FB47-B31E-2F56B68EDFE5}" type="presOf" srcId="{6ED99567-E3DC-594E-8192-171FF6437E93}" destId="{3D4C38F6-FBBA-3643-BA3C-7B4CC39DD4BF}" srcOrd="0" destOrd="0" presId="urn:microsoft.com/office/officeart/2005/8/layout/bProcess4"/>
    <dgm:cxn modelId="{A2C9B29A-884E-434A-864B-A1A73B3FB677}" srcId="{E82D91B7-D43F-8945-843C-D50033FEB16A}" destId="{DE4E614F-020C-6F42-B1B7-C09471702B2E}" srcOrd="1" destOrd="0" parTransId="{68CB3B37-421B-E247-A13C-A7A75D87D585}" sibTransId="{A3DEAF55-F530-6942-9524-229A608CF6F3}"/>
    <dgm:cxn modelId="{93E3708A-B8BC-5C4A-B415-EFF8629F0BAA}" srcId="{6ED99567-E3DC-594E-8192-171FF6437E93}" destId="{B09ED2DA-D49D-E64E-9776-5F09207316AE}" srcOrd="1" destOrd="0" parTransId="{352F1C81-A2CE-594F-A12E-A6EA86DCCE4C}" sibTransId="{3F3C9DF9-AAEC-804B-AFBD-03686E615E4A}"/>
    <dgm:cxn modelId="{7C845077-3D62-D04D-ADBB-9CB562A28EC6}" srcId="{E82D91B7-D43F-8945-843C-D50033FEB16A}" destId="{CA274823-5828-0741-B622-DCD5A989CC3A}" srcOrd="0" destOrd="0" parTransId="{FD3B0A9B-A8C4-7047-902E-B27995716D5F}" sibTransId="{6CE2DF0C-CC68-394C-818E-74699761C5CB}"/>
    <dgm:cxn modelId="{71717262-9FFA-5F45-9C56-58C7EB60D168}" type="presOf" srcId="{E82D91B7-D43F-8945-843C-D50033FEB16A}" destId="{CEE36687-D105-FD47-AA4D-ACC6F7947548}" srcOrd="0" destOrd="0" presId="urn:microsoft.com/office/officeart/2005/8/layout/bProcess4"/>
    <dgm:cxn modelId="{0D1507BA-7C21-4341-BC73-23F08494B579}" type="presParOf" srcId="{3D4C38F6-FBBA-3643-BA3C-7B4CC39DD4BF}" destId="{7C47C683-799D-5A42-97D5-5DCCC1A77F97}" srcOrd="0" destOrd="0" presId="urn:microsoft.com/office/officeart/2005/8/layout/bProcess4"/>
    <dgm:cxn modelId="{C2EE7E58-4621-B242-85F4-992909A399BB}" type="presParOf" srcId="{7C47C683-799D-5A42-97D5-5DCCC1A77F97}" destId="{195C370F-BC18-6A4A-8F17-5F6E5D606634}" srcOrd="0" destOrd="0" presId="urn:microsoft.com/office/officeart/2005/8/layout/bProcess4"/>
    <dgm:cxn modelId="{845DCE09-8DA2-E045-B02E-EA92B05DED14}" type="presParOf" srcId="{7C47C683-799D-5A42-97D5-5DCCC1A77F97}" destId="{CEE36687-D105-FD47-AA4D-ACC6F7947548}" srcOrd="1" destOrd="0" presId="urn:microsoft.com/office/officeart/2005/8/layout/bProcess4"/>
    <dgm:cxn modelId="{C3786E15-5007-FA47-8B89-D9A511E74B35}" type="presParOf" srcId="{3D4C38F6-FBBA-3643-BA3C-7B4CC39DD4BF}" destId="{8C1E5E66-01BD-864A-9041-2E604CBB4275}" srcOrd="1" destOrd="0" presId="urn:microsoft.com/office/officeart/2005/8/layout/bProcess4"/>
    <dgm:cxn modelId="{7BBE9EF7-CCBB-3E41-9089-BE8EA818EAEA}" type="presParOf" srcId="{3D4C38F6-FBBA-3643-BA3C-7B4CC39DD4BF}" destId="{24E88E1F-5ACC-9D4F-938C-CB551C670142}" srcOrd="2" destOrd="0" presId="urn:microsoft.com/office/officeart/2005/8/layout/bProcess4"/>
    <dgm:cxn modelId="{F9FF73DF-A91D-2B47-9663-E88B120B97D5}" type="presParOf" srcId="{24E88E1F-5ACC-9D4F-938C-CB551C670142}" destId="{10906230-AA62-0C47-895A-6A314E4FF978}" srcOrd="0" destOrd="0" presId="urn:microsoft.com/office/officeart/2005/8/layout/bProcess4"/>
    <dgm:cxn modelId="{9300004F-B3B0-FD43-8877-2202780D386E}" type="presParOf" srcId="{24E88E1F-5ACC-9D4F-938C-CB551C670142}" destId="{9F078262-FC65-7844-8C5B-4947A43BC094}" srcOrd="1" destOrd="0" presId="urn:microsoft.com/office/officeart/2005/8/layout/bProcess4"/>
    <dgm:cxn modelId="{870C922A-B21B-6A4F-B6A7-D302F07E16DA}" type="presParOf" srcId="{3D4C38F6-FBBA-3643-BA3C-7B4CC39DD4BF}" destId="{1A4F4E53-C6D4-774D-B9FD-B64D648D5A40}" srcOrd="3" destOrd="0" presId="urn:microsoft.com/office/officeart/2005/8/layout/bProcess4"/>
    <dgm:cxn modelId="{80D003F0-4375-1941-82B0-C28A5DDEFFCB}" type="presParOf" srcId="{3D4C38F6-FBBA-3643-BA3C-7B4CC39DD4BF}" destId="{7F5E514D-8B4C-5B43-88CA-E8CF6FFCA043}" srcOrd="4" destOrd="0" presId="urn:microsoft.com/office/officeart/2005/8/layout/bProcess4"/>
    <dgm:cxn modelId="{D311E6C3-AED0-674A-BECF-5A284FF11A58}" type="presParOf" srcId="{7F5E514D-8B4C-5B43-88CA-E8CF6FFCA043}" destId="{5D4C3FEE-7BB9-794A-942B-17843AE21966}" srcOrd="0" destOrd="0" presId="urn:microsoft.com/office/officeart/2005/8/layout/bProcess4"/>
    <dgm:cxn modelId="{51492BB3-9C60-6B4F-B7F9-AE31F8370C90}" type="presParOf" srcId="{7F5E514D-8B4C-5B43-88CA-E8CF6FFCA043}" destId="{225D1A09-CDB2-F245-ADBA-6168F358CF21}" srcOrd="1" destOrd="0" presId="urn:microsoft.com/office/officeart/2005/8/layout/b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B872C5-63FE-E04E-8457-56A543D1F6EE}">
      <dsp:nvSpPr>
        <dsp:cNvPr id="0" name=""/>
        <dsp:cNvSpPr/>
      </dsp:nvSpPr>
      <dsp:spPr>
        <a:xfrm>
          <a:off x="773132" y="285611"/>
          <a:ext cx="3182540" cy="1909524"/>
        </a:xfrm>
        <a:prstGeom prst="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n-US" sz="4600" kern="1200" dirty="0" smtClean="0"/>
            <a:t>Tool</a:t>
          </a:r>
          <a:endParaRPr lang="en-US" sz="4600" kern="1200" dirty="0"/>
        </a:p>
      </dsp:txBody>
      <dsp:txXfrm>
        <a:off x="773132" y="285611"/>
        <a:ext cx="3182540" cy="1909524"/>
      </dsp:txXfrm>
    </dsp:sp>
    <dsp:sp modelId="{70C46E88-6448-4841-B0A5-9CD77B47147B}">
      <dsp:nvSpPr>
        <dsp:cNvPr id="0" name=""/>
        <dsp:cNvSpPr/>
      </dsp:nvSpPr>
      <dsp:spPr>
        <a:xfrm>
          <a:off x="4273927" y="285611"/>
          <a:ext cx="3182540" cy="1909524"/>
        </a:xfrm>
        <a:prstGeom prst="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n-US" sz="4600" kern="1200" dirty="0" smtClean="0"/>
            <a:t>Actor</a:t>
          </a:r>
          <a:endParaRPr lang="en-US" sz="4600" kern="1200" dirty="0"/>
        </a:p>
      </dsp:txBody>
      <dsp:txXfrm>
        <a:off x="4273927" y="285611"/>
        <a:ext cx="3182540" cy="1909524"/>
      </dsp:txXfrm>
    </dsp:sp>
    <dsp:sp modelId="{EB431B6D-361A-7941-82DD-0D354C71A1B0}">
      <dsp:nvSpPr>
        <dsp:cNvPr id="0" name=""/>
        <dsp:cNvSpPr/>
      </dsp:nvSpPr>
      <dsp:spPr>
        <a:xfrm>
          <a:off x="4453" y="2513389"/>
          <a:ext cx="4719898" cy="1909524"/>
        </a:xfrm>
        <a:prstGeom prst="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n-US" sz="4600" kern="1200" dirty="0" smtClean="0"/>
            <a:t>EVERYTHING</a:t>
          </a:r>
          <a:endParaRPr lang="en-US" sz="4600" kern="1200" dirty="0"/>
        </a:p>
      </dsp:txBody>
      <dsp:txXfrm>
        <a:off x="4453" y="2513389"/>
        <a:ext cx="4719898" cy="1909524"/>
      </dsp:txXfrm>
    </dsp:sp>
    <dsp:sp modelId="{47B81AE7-D9A5-7F4F-9760-EE63875F45D2}">
      <dsp:nvSpPr>
        <dsp:cNvPr id="0" name=""/>
        <dsp:cNvSpPr/>
      </dsp:nvSpPr>
      <dsp:spPr>
        <a:xfrm>
          <a:off x="5042606" y="2513389"/>
          <a:ext cx="3182540" cy="1909524"/>
        </a:xfrm>
        <a:prstGeom prst="rect">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n-US" sz="4600" kern="1200" dirty="0" smtClean="0"/>
            <a:t>Cognitive scrambler?</a:t>
          </a:r>
          <a:endParaRPr lang="en-US" sz="4600" kern="1200" dirty="0"/>
        </a:p>
      </dsp:txBody>
      <dsp:txXfrm>
        <a:off x="5042606" y="2513389"/>
        <a:ext cx="3182540" cy="190952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1E5E66-01BD-864A-9041-2E604CBB4275}">
      <dsp:nvSpPr>
        <dsp:cNvPr id="0" name=""/>
        <dsp:cNvSpPr/>
      </dsp:nvSpPr>
      <dsp:spPr>
        <a:xfrm rot="5400000">
          <a:off x="-543776" y="1664621"/>
          <a:ext cx="2600694" cy="313914"/>
        </a:xfrm>
        <a:prstGeom prst="rect">
          <a:avLst/>
        </a:prstGeom>
        <a:gradFill rotWithShape="0">
          <a:gsLst>
            <a:gs pos="0">
              <a:schemeClr val="accent1">
                <a:tint val="60000"/>
                <a:hueOff val="0"/>
                <a:satOff val="0"/>
                <a:lumOff val="0"/>
                <a:alphaOff val="0"/>
                <a:shade val="60000"/>
              </a:schemeClr>
            </a:gs>
            <a:gs pos="33000">
              <a:schemeClr val="accent1">
                <a:tint val="60000"/>
                <a:hueOff val="0"/>
                <a:satOff val="0"/>
                <a:lumOff val="0"/>
                <a:alphaOff val="0"/>
                <a:tint val="86500"/>
              </a:schemeClr>
            </a:gs>
            <a:gs pos="46750">
              <a:schemeClr val="accent1">
                <a:tint val="60000"/>
                <a:hueOff val="0"/>
                <a:satOff val="0"/>
                <a:lumOff val="0"/>
                <a:alphaOff val="0"/>
                <a:tint val="71000"/>
                <a:satMod val="112000"/>
              </a:schemeClr>
            </a:gs>
            <a:gs pos="53000">
              <a:schemeClr val="accent1">
                <a:tint val="60000"/>
                <a:hueOff val="0"/>
                <a:satOff val="0"/>
                <a:lumOff val="0"/>
                <a:alphaOff val="0"/>
                <a:tint val="71000"/>
                <a:satMod val="112000"/>
              </a:schemeClr>
            </a:gs>
            <a:gs pos="68000">
              <a:schemeClr val="accent1">
                <a:tint val="60000"/>
                <a:hueOff val="0"/>
                <a:satOff val="0"/>
                <a:lumOff val="0"/>
                <a:alphaOff val="0"/>
                <a:tint val="86000"/>
              </a:schemeClr>
            </a:gs>
            <a:gs pos="100000">
              <a:schemeClr val="accent1">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CEE36687-D105-FD47-AA4D-ACC6F7947548}">
      <dsp:nvSpPr>
        <dsp:cNvPr id="0" name=""/>
        <dsp:cNvSpPr/>
      </dsp:nvSpPr>
      <dsp:spPr>
        <a:xfrm>
          <a:off x="51354" y="223"/>
          <a:ext cx="3487935" cy="209276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smtClean="0"/>
            <a:t>Hippies vs. Forth Taoists</a:t>
          </a:r>
          <a:endParaRPr lang="en-US" sz="2500" kern="1200" dirty="0"/>
        </a:p>
        <a:p>
          <a:pPr marL="228600" lvl="1" indent="-228600" algn="l" defTabSz="889000">
            <a:lnSpc>
              <a:spcPct val="90000"/>
            </a:lnSpc>
            <a:spcBef>
              <a:spcPct val="0"/>
            </a:spcBef>
            <a:spcAft>
              <a:spcPct val="15000"/>
            </a:spcAft>
            <a:buChar char="••"/>
          </a:pPr>
          <a:r>
            <a:rPr lang="en-US" sz="2000" kern="1200" dirty="0" smtClean="0"/>
            <a:t>Craft skill</a:t>
          </a:r>
          <a:endParaRPr lang="en-US" sz="2000" kern="1200" dirty="0"/>
        </a:p>
        <a:p>
          <a:pPr marL="228600" lvl="1" indent="-228600" algn="l" defTabSz="889000">
            <a:lnSpc>
              <a:spcPct val="90000"/>
            </a:lnSpc>
            <a:spcBef>
              <a:spcPct val="0"/>
            </a:spcBef>
            <a:spcAft>
              <a:spcPct val="15000"/>
            </a:spcAft>
            <a:buChar char="••"/>
          </a:pPr>
          <a:r>
            <a:rPr lang="en-US" sz="2000" kern="1200" dirty="0" smtClean="0"/>
            <a:t>Unconscious world view, dense social networks</a:t>
          </a:r>
          <a:endParaRPr lang="en-US" sz="2000" kern="1200" dirty="0"/>
        </a:p>
      </dsp:txBody>
      <dsp:txXfrm>
        <a:off x="51354" y="223"/>
        <a:ext cx="3487935" cy="2092761"/>
      </dsp:txXfrm>
    </dsp:sp>
    <dsp:sp modelId="{1A4F4E53-C6D4-774D-B9FD-B64D648D5A40}">
      <dsp:nvSpPr>
        <dsp:cNvPr id="0" name=""/>
        <dsp:cNvSpPr/>
      </dsp:nvSpPr>
      <dsp:spPr>
        <a:xfrm>
          <a:off x="764199" y="2972597"/>
          <a:ext cx="4623696" cy="313914"/>
        </a:xfrm>
        <a:prstGeom prst="rect">
          <a:avLst/>
        </a:prstGeom>
        <a:gradFill rotWithShape="0">
          <a:gsLst>
            <a:gs pos="0">
              <a:schemeClr val="accent1">
                <a:tint val="60000"/>
                <a:hueOff val="0"/>
                <a:satOff val="0"/>
                <a:lumOff val="0"/>
                <a:alphaOff val="0"/>
                <a:shade val="60000"/>
              </a:schemeClr>
            </a:gs>
            <a:gs pos="33000">
              <a:schemeClr val="accent1">
                <a:tint val="60000"/>
                <a:hueOff val="0"/>
                <a:satOff val="0"/>
                <a:lumOff val="0"/>
                <a:alphaOff val="0"/>
                <a:tint val="86500"/>
              </a:schemeClr>
            </a:gs>
            <a:gs pos="46750">
              <a:schemeClr val="accent1">
                <a:tint val="60000"/>
                <a:hueOff val="0"/>
                <a:satOff val="0"/>
                <a:lumOff val="0"/>
                <a:alphaOff val="0"/>
                <a:tint val="71000"/>
                <a:satMod val="112000"/>
              </a:schemeClr>
            </a:gs>
            <a:gs pos="53000">
              <a:schemeClr val="accent1">
                <a:tint val="60000"/>
                <a:hueOff val="0"/>
                <a:satOff val="0"/>
                <a:lumOff val="0"/>
                <a:alphaOff val="0"/>
                <a:tint val="71000"/>
                <a:satMod val="112000"/>
              </a:schemeClr>
            </a:gs>
            <a:gs pos="68000">
              <a:schemeClr val="accent1">
                <a:tint val="60000"/>
                <a:hueOff val="0"/>
                <a:satOff val="0"/>
                <a:lumOff val="0"/>
                <a:alphaOff val="0"/>
                <a:tint val="86000"/>
              </a:schemeClr>
            </a:gs>
            <a:gs pos="100000">
              <a:schemeClr val="accent1">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9F078262-FC65-7844-8C5B-4947A43BC094}">
      <dsp:nvSpPr>
        <dsp:cNvPr id="0" name=""/>
        <dsp:cNvSpPr/>
      </dsp:nvSpPr>
      <dsp:spPr>
        <a:xfrm>
          <a:off x="51354" y="2616175"/>
          <a:ext cx="3487935" cy="209276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err="1" smtClean="0"/>
            <a:t>CommuniTree</a:t>
          </a:r>
          <a:r>
            <a:rPr lang="en-US" sz="2500" kern="1200" dirty="0" smtClean="0"/>
            <a:t> Insiders vs. Outsiders</a:t>
          </a:r>
          <a:endParaRPr lang="en-US" sz="2500" kern="1200" dirty="0"/>
        </a:p>
        <a:p>
          <a:pPr marL="228600" lvl="1" indent="-228600" algn="l" defTabSz="889000">
            <a:lnSpc>
              <a:spcPct val="90000"/>
            </a:lnSpc>
            <a:spcBef>
              <a:spcPct val="0"/>
            </a:spcBef>
            <a:spcAft>
              <a:spcPct val="15000"/>
            </a:spcAft>
            <a:buChar char="••"/>
          </a:pPr>
          <a:r>
            <a:rPr lang="en-US" sz="2000" kern="1200" dirty="0" smtClean="0"/>
            <a:t>age</a:t>
          </a:r>
          <a:endParaRPr lang="en-US" sz="2000" kern="1200" dirty="0"/>
        </a:p>
        <a:p>
          <a:pPr marL="228600" lvl="1" indent="-228600" algn="l" defTabSz="889000">
            <a:lnSpc>
              <a:spcPct val="90000"/>
            </a:lnSpc>
            <a:spcBef>
              <a:spcPct val="0"/>
            </a:spcBef>
            <a:spcAft>
              <a:spcPct val="15000"/>
            </a:spcAft>
            <a:buChar char="••"/>
          </a:pPr>
          <a:r>
            <a:rPr lang="en-US" sz="2000" kern="1200" dirty="0" smtClean="0"/>
            <a:t>objective</a:t>
          </a:r>
          <a:endParaRPr lang="en-US" sz="2000" kern="1200" dirty="0"/>
        </a:p>
      </dsp:txBody>
      <dsp:txXfrm>
        <a:off x="51354" y="2616175"/>
        <a:ext cx="3487935" cy="2092761"/>
      </dsp:txXfrm>
    </dsp:sp>
    <dsp:sp modelId="{225D1A09-CDB2-F245-ADBA-6168F358CF21}">
      <dsp:nvSpPr>
        <dsp:cNvPr id="0" name=""/>
        <dsp:cNvSpPr/>
      </dsp:nvSpPr>
      <dsp:spPr>
        <a:xfrm>
          <a:off x="4690309" y="2616175"/>
          <a:ext cx="3487935" cy="209276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smtClean="0"/>
            <a:t>Programmers vs. suits @ Atari</a:t>
          </a:r>
          <a:endParaRPr lang="en-US" sz="2500" kern="1200" dirty="0"/>
        </a:p>
        <a:p>
          <a:pPr marL="228600" lvl="1" indent="-228600" algn="l" defTabSz="889000">
            <a:lnSpc>
              <a:spcPct val="90000"/>
            </a:lnSpc>
            <a:spcBef>
              <a:spcPct val="0"/>
            </a:spcBef>
            <a:spcAft>
              <a:spcPct val="15000"/>
            </a:spcAft>
            <a:buChar char="••"/>
          </a:pPr>
          <a:r>
            <a:rPr lang="en-US" sz="2000" kern="1200" dirty="0" smtClean="0"/>
            <a:t>background</a:t>
          </a:r>
          <a:endParaRPr lang="en-US" sz="2000" kern="1200" dirty="0"/>
        </a:p>
        <a:p>
          <a:pPr marL="228600" lvl="1" indent="-228600" algn="l" defTabSz="889000">
            <a:lnSpc>
              <a:spcPct val="90000"/>
            </a:lnSpc>
            <a:spcBef>
              <a:spcPct val="0"/>
            </a:spcBef>
            <a:spcAft>
              <a:spcPct val="15000"/>
            </a:spcAft>
            <a:buChar char="••"/>
          </a:pPr>
          <a:r>
            <a:rPr lang="en-US" sz="2000" kern="1200" dirty="0" smtClean="0"/>
            <a:t>objective</a:t>
          </a:r>
          <a:endParaRPr lang="en-US" sz="2000" kern="1200" dirty="0"/>
        </a:p>
      </dsp:txBody>
      <dsp:txXfrm>
        <a:off x="4690309" y="2616175"/>
        <a:ext cx="3487935" cy="209276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1E5E66-01BD-864A-9041-2E604CBB4275}">
      <dsp:nvSpPr>
        <dsp:cNvPr id="0" name=""/>
        <dsp:cNvSpPr/>
      </dsp:nvSpPr>
      <dsp:spPr>
        <a:xfrm rot="5400000">
          <a:off x="-543776" y="1664621"/>
          <a:ext cx="2600694" cy="313914"/>
        </a:xfrm>
        <a:prstGeom prst="rect">
          <a:avLst/>
        </a:prstGeom>
        <a:gradFill rotWithShape="0">
          <a:gsLst>
            <a:gs pos="0">
              <a:schemeClr val="accent1">
                <a:tint val="60000"/>
                <a:hueOff val="0"/>
                <a:satOff val="0"/>
                <a:lumOff val="0"/>
                <a:alphaOff val="0"/>
                <a:shade val="60000"/>
              </a:schemeClr>
            </a:gs>
            <a:gs pos="33000">
              <a:schemeClr val="accent1">
                <a:tint val="60000"/>
                <a:hueOff val="0"/>
                <a:satOff val="0"/>
                <a:lumOff val="0"/>
                <a:alphaOff val="0"/>
                <a:tint val="86500"/>
              </a:schemeClr>
            </a:gs>
            <a:gs pos="46750">
              <a:schemeClr val="accent1">
                <a:tint val="60000"/>
                <a:hueOff val="0"/>
                <a:satOff val="0"/>
                <a:lumOff val="0"/>
                <a:alphaOff val="0"/>
                <a:tint val="71000"/>
                <a:satMod val="112000"/>
              </a:schemeClr>
            </a:gs>
            <a:gs pos="53000">
              <a:schemeClr val="accent1">
                <a:tint val="60000"/>
                <a:hueOff val="0"/>
                <a:satOff val="0"/>
                <a:lumOff val="0"/>
                <a:alphaOff val="0"/>
                <a:tint val="71000"/>
                <a:satMod val="112000"/>
              </a:schemeClr>
            </a:gs>
            <a:gs pos="68000">
              <a:schemeClr val="accent1">
                <a:tint val="60000"/>
                <a:hueOff val="0"/>
                <a:satOff val="0"/>
                <a:lumOff val="0"/>
                <a:alphaOff val="0"/>
                <a:tint val="86000"/>
              </a:schemeClr>
            </a:gs>
            <a:gs pos="100000">
              <a:schemeClr val="accent1">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CEE36687-D105-FD47-AA4D-ACC6F7947548}">
      <dsp:nvSpPr>
        <dsp:cNvPr id="0" name=""/>
        <dsp:cNvSpPr/>
      </dsp:nvSpPr>
      <dsp:spPr>
        <a:xfrm>
          <a:off x="51354" y="223"/>
          <a:ext cx="3487935" cy="209276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smtClean="0"/>
            <a:t>Male vs. female programmers</a:t>
          </a:r>
          <a:endParaRPr lang="en-US" sz="2500" kern="1200" dirty="0"/>
        </a:p>
        <a:p>
          <a:pPr marL="228600" lvl="1" indent="-228600" algn="l" defTabSz="889000">
            <a:lnSpc>
              <a:spcPct val="90000"/>
            </a:lnSpc>
            <a:spcBef>
              <a:spcPct val="0"/>
            </a:spcBef>
            <a:spcAft>
              <a:spcPct val="15000"/>
            </a:spcAft>
            <a:buChar char="••"/>
          </a:pPr>
          <a:r>
            <a:rPr lang="en-US" sz="2000" kern="1200" dirty="0" smtClean="0"/>
            <a:t>Worldview</a:t>
          </a:r>
          <a:endParaRPr lang="en-US" sz="2000" kern="1200" dirty="0"/>
        </a:p>
        <a:p>
          <a:pPr marL="228600" lvl="1" indent="-228600" algn="l" defTabSz="889000">
            <a:lnSpc>
              <a:spcPct val="90000"/>
            </a:lnSpc>
            <a:spcBef>
              <a:spcPct val="0"/>
            </a:spcBef>
            <a:spcAft>
              <a:spcPct val="15000"/>
            </a:spcAft>
            <a:buChar char="••"/>
          </a:pPr>
          <a:r>
            <a:rPr lang="en-US" sz="2000" kern="1200" dirty="0" smtClean="0"/>
            <a:t>Objective</a:t>
          </a:r>
          <a:endParaRPr lang="en-US" sz="2000" kern="1200" dirty="0"/>
        </a:p>
      </dsp:txBody>
      <dsp:txXfrm>
        <a:off x="51354" y="223"/>
        <a:ext cx="3487935" cy="2092761"/>
      </dsp:txXfrm>
    </dsp:sp>
    <dsp:sp modelId="{1A4F4E53-C6D4-774D-B9FD-B64D648D5A40}">
      <dsp:nvSpPr>
        <dsp:cNvPr id="0" name=""/>
        <dsp:cNvSpPr/>
      </dsp:nvSpPr>
      <dsp:spPr>
        <a:xfrm>
          <a:off x="764199" y="2972597"/>
          <a:ext cx="4623696" cy="313914"/>
        </a:xfrm>
        <a:prstGeom prst="rect">
          <a:avLst/>
        </a:prstGeom>
        <a:gradFill rotWithShape="0">
          <a:gsLst>
            <a:gs pos="0">
              <a:schemeClr val="accent1">
                <a:tint val="60000"/>
                <a:hueOff val="0"/>
                <a:satOff val="0"/>
                <a:lumOff val="0"/>
                <a:alphaOff val="0"/>
                <a:shade val="60000"/>
              </a:schemeClr>
            </a:gs>
            <a:gs pos="33000">
              <a:schemeClr val="accent1">
                <a:tint val="60000"/>
                <a:hueOff val="0"/>
                <a:satOff val="0"/>
                <a:lumOff val="0"/>
                <a:alphaOff val="0"/>
                <a:tint val="86500"/>
              </a:schemeClr>
            </a:gs>
            <a:gs pos="46750">
              <a:schemeClr val="accent1">
                <a:tint val="60000"/>
                <a:hueOff val="0"/>
                <a:satOff val="0"/>
                <a:lumOff val="0"/>
                <a:alphaOff val="0"/>
                <a:tint val="71000"/>
                <a:satMod val="112000"/>
              </a:schemeClr>
            </a:gs>
            <a:gs pos="53000">
              <a:schemeClr val="accent1">
                <a:tint val="60000"/>
                <a:hueOff val="0"/>
                <a:satOff val="0"/>
                <a:lumOff val="0"/>
                <a:alphaOff val="0"/>
                <a:tint val="71000"/>
                <a:satMod val="112000"/>
              </a:schemeClr>
            </a:gs>
            <a:gs pos="68000">
              <a:schemeClr val="accent1">
                <a:tint val="60000"/>
                <a:hueOff val="0"/>
                <a:satOff val="0"/>
                <a:lumOff val="0"/>
                <a:alphaOff val="0"/>
                <a:tint val="86000"/>
              </a:schemeClr>
            </a:gs>
            <a:gs pos="100000">
              <a:schemeClr val="accent1">
                <a:tint val="60000"/>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sp>
    <dsp:sp modelId="{9F078262-FC65-7844-8C5B-4947A43BC094}">
      <dsp:nvSpPr>
        <dsp:cNvPr id="0" name=""/>
        <dsp:cNvSpPr/>
      </dsp:nvSpPr>
      <dsp:spPr>
        <a:xfrm>
          <a:off x="51354" y="2616175"/>
          <a:ext cx="3487935" cy="209276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smtClean="0"/>
            <a:t>Academic discourse of today vs. tomorrow</a:t>
          </a:r>
          <a:endParaRPr lang="en-US" sz="2500" kern="1200" dirty="0"/>
        </a:p>
        <a:p>
          <a:pPr marL="228600" lvl="1" indent="-228600" algn="l" defTabSz="889000">
            <a:lnSpc>
              <a:spcPct val="90000"/>
            </a:lnSpc>
            <a:spcBef>
              <a:spcPct val="0"/>
            </a:spcBef>
            <a:spcAft>
              <a:spcPct val="15000"/>
            </a:spcAft>
            <a:buChar char="••"/>
          </a:pPr>
          <a:r>
            <a:rPr lang="en-US" sz="2000" kern="1200" dirty="0" err="1" smtClean="0"/>
            <a:t>univocality</a:t>
          </a:r>
          <a:endParaRPr lang="en-US" sz="2000" kern="1200" dirty="0"/>
        </a:p>
        <a:p>
          <a:pPr marL="228600" lvl="1" indent="-228600" algn="l" defTabSz="889000">
            <a:lnSpc>
              <a:spcPct val="90000"/>
            </a:lnSpc>
            <a:spcBef>
              <a:spcPct val="0"/>
            </a:spcBef>
            <a:spcAft>
              <a:spcPct val="15000"/>
            </a:spcAft>
            <a:buChar char="••"/>
          </a:pPr>
          <a:r>
            <a:rPr lang="en-US" sz="2000" kern="1200" dirty="0" smtClean="0"/>
            <a:t>Haphazard, rambling</a:t>
          </a:r>
          <a:endParaRPr lang="en-US" sz="2000" kern="1200" dirty="0"/>
        </a:p>
      </dsp:txBody>
      <dsp:txXfrm>
        <a:off x="51354" y="2616175"/>
        <a:ext cx="3487935" cy="2092761"/>
      </dsp:txXfrm>
    </dsp:sp>
    <dsp:sp modelId="{225D1A09-CDB2-F245-ADBA-6168F358CF21}">
      <dsp:nvSpPr>
        <dsp:cNvPr id="0" name=""/>
        <dsp:cNvSpPr/>
      </dsp:nvSpPr>
      <dsp:spPr>
        <a:xfrm>
          <a:off x="4690309" y="2616175"/>
          <a:ext cx="3487935" cy="2092761"/>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Other?</a:t>
          </a:r>
          <a:endParaRPr lang="en-US" sz="2500" kern="1200" dirty="0"/>
        </a:p>
      </dsp:txBody>
      <dsp:txXfrm>
        <a:off x="4690309" y="2616175"/>
        <a:ext cx="3487935" cy="209276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B66E2-02B8-E047-9C3B-B651347DB668}" type="datetimeFigureOut">
              <a:rPr lang="en-US" smtClean="0"/>
              <a:pPr/>
              <a:t>12/9/10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E25B9D-B7D1-A64B-90EE-06DB444791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3" Type="http://schemas.openxmlformats.org/officeDocument/2006/relationships/hyperlink" Target="http://www.ted.com/talks/sarah_jones_as_a_one_woman_global_village.html" TargetMode="Externa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presence</a:t>
            </a:r>
            <a:r>
              <a:rPr lang="en-US" dirty="0" smtClean="0"/>
              <a:t>: Arthur </a:t>
            </a:r>
            <a:r>
              <a:rPr lang="en-US" dirty="0" err="1" smtClean="0"/>
              <a:t>Fischell</a:t>
            </a:r>
            <a:r>
              <a:rPr lang="en-US" dirty="0" smtClean="0"/>
              <a:t> experiment</a:t>
            </a:r>
            <a:br>
              <a:rPr lang="en-US" dirty="0" smtClean="0"/>
            </a:br>
            <a:r>
              <a:rPr lang="en-US" dirty="0" smtClean="0"/>
              <a:t/>
            </a:r>
            <a:br>
              <a:rPr lang="en-US" dirty="0" smtClean="0"/>
            </a:br>
            <a:r>
              <a:rPr lang="en-US" dirty="0" smtClean="0"/>
              <a:t>"Central to the construction of agents was the idea of </a:t>
            </a:r>
            <a:r>
              <a:rPr lang="en-US" i="1" dirty="0" smtClean="0"/>
              <a:t>presence</a:t>
            </a:r>
            <a:r>
              <a:rPr lang="en-US" dirty="0" smtClean="0"/>
              <a:t>. What, exactly, was it about a representation that gave it the illusion of personal force, of a living being? And conversely, what did it take to convince a person by means of a representation of a place that they were actually present </a:t>
            </a:r>
            <a:r>
              <a:rPr lang="en-US" i="1" dirty="0" smtClean="0"/>
              <a:t>in</a:t>
            </a:r>
            <a:r>
              <a:rPr lang="en-US" dirty="0" smtClean="0"/>
              <a:t> that place?" (Stone, </a:t>
            </a:r>
            <a:r>
              <a:rPr lang="en-US" dirty="0" err="1" smtClean="0"/>
              <a:t>p</a:t>
            </a:r>
            <a:r>
              <a:rPr lang="en-US" dirty="0" smtClean="0"/>
              <a:t>. 139)</a:t>
            </a:r>
            <a:br>
              <a:rPr lang="en-US" dirty="0" smtClean="0"/>
            </a:br>
            <a:r>
              <a:rPr lang="en-US" dirty="0" smtClean="0"/>
              <a:t/>
            </a:r>
            <a:br>
              <a:rPr lang="en-US" dirty="0" smtClean="0"/>
            </a:br>
            <a:r>
              <a:rPr lang="en-US" dirty="0" smtClean="0"/>
              <a:t>"he's real, but he's not live" (Laurel, cited in Stone, </a:t>
            </a:r>
            <a:r>
              <a:rPr lang="en-US" dirty="0" err="1" smtClean="0"/>
              <a:t>p</a:t>
            </a:r>
            <a:r>
              <a:rPr lang="en-US" dirty="0" smtClean="0"/>
              <a:t>. 145)</a:t>
            </a:r>
            <a:br>
              <a:rPr lang="en-US" dirty="0" smtClean="0"/>
            </a:br>
            <a:r>
              <a:rPr lang="en-US" dirty="0" smtClean="0"/>
              <a:t/>
            </a:r>
            <a:br>
              <a:rPr lang="en-US" dirty="0" smtClean="0"/>
            </a:br>
            <a:r>
              <a:rPr lang="en-US" dirty="0" smtClean="0"/>
              <a:t>"...question the structure of meaning production by which we recognize each other as human" (Stone, </a:t>
            </a:r>
            <a:r>
              <a:rPr lang="en-US" dirty="0" err="1" smtClean="0"/>
              <a:t>p</a:t>
            </a:r>
            <a:r>
              <a:rPr lang="en-US" dirty="0" smtClean="0"/>
              <a:t>. 173). </a:t>
            </a:r>
          </a:p>
          <a:p>
            <a:endParaRPr lang="en-US" dirty="0" smtClean="0"/>
          </a:p>
          <a:p>
            <a:r>
              <a:rPr lang="en-US" dirty="0" smtClean="0"/>
              <a:t>CONSEQUENCES -- BOTS AS INTERVIEWERS (embodied conversational agents) VS....... SOMETHING CREEPY?</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multiplicity</a:t>
            </a:r>
            <a:r>
              <a:rPr lang="en-US" dirty="0" smtClean="0"/>
              <a:t>: </a:t>
            </a:r>
            <a:r>
              <a:rPr lang="en-US" dirty="0" err="1" smtClean="0"/>
              <a:t>Haraway's</a:t>
            </a:r>
            <a:r>
              <a:rPr lang="en-US" dirty="0" smtClean="0"/>
              <a:t> </a:t>
            </a:r>
            <a:r>
              <a:rPr lang="en-US" i="1" dirty="0" smtClean="0"/>
              <a:t>Coyote's Sisters</a:t>
            </a:r>
            <a:r>
              <a:rPr lang="en-US" dirty="0" smtClean="0"/>
              <a:t>: Refuse closure; insist upon situation; and seek multiplicity (cited in Stone, </a:t>
            </a:r>
            <a:r>
              <a:rPr lang="en-US" dirty="0" err="1" smtClean="0"/>
              <a:t>p</a:t>
            </a:r>
            <a:r>
              <a:rPr lang="en-US" dirty="0" smtClean="0"/>
              <a:t>. 30); "... the </a:t>
            </a:r>
            <a:r>
              <a:rPr lang="en-US" dirty="0" err="1" smtClean="0"/>
              <a:t>technosocial</a:t>
            </a:r>
            <a:r>
              <a:rPr lang="en-US" dirty="0" smtClean="0"/>
              <a:t>, the social mode of the computer nets, evokes unruly multiplicity as an integral part of social identity" (Stone, </a:t>
            </a:r>
            <a:r>
              <a:rPr lang="en-US" dirty="0" err="1" smtClean="0"/>
              <a:t>p</a:t>
            </a:r>
            <a:r>
              <a:rPr lang="en-US" dirty="0" smtClean="0"/>
              <a:t>. 42); multiplicity as resistance</a:t>
            </a:r>
            <a:br>
              <a:rPr lang="en-US" dirty="0" smtClean="0"/>
            </a:br>
            <a:r>
              <a:rPr lang="en-US" dirty="0" smtClean="0"/>
              <a:t/>
            </a:r>
            <a:br>
              <a:rPr lang="en-US" dirty="0" smtClean="0"/>
            </a:br>
            <a:r>
              <a:rPr lang="en-US" dirty="0" smtClean="0"/>
              <a:t>"The nets are spaces of transformation, identity factories in which bodies are meaning machines and transgender -- identity as performance, as play, as wrench in the smooth gears of social apparatus of the social apparatus of vision -- is the ground state" (Stone, pp. 180-181). </a:t>
            </a:r>
            <a:br>
              <a:rPr lang="en-US" dirty="0" smtClean="0"/>
            </a:br>
            <a:r>
              <a:rPr lang="en-US" dirty="0" smtClean="0"/>
              <a:t/>
            </a:r>
            <a:br>
              <a:rPr lang="en-US" dirty="0" smtClean="0"/>
            </a:br>
            <a:r>
              <a:rPr lang="en-US" dirty="0" smtClean="0"/>
              <a:t>SARAH JONES, </a:t>
            </a:r>
            <a:r>
              <a:rPr lang="en-US" dirty="0" smtClean="0">
                <a:hlinkClick r:id="rId3"/>
              </a:rPr>
              <a:t>http://www.ted.com/talks/sarah_jones_as_a_one_woman_global_village.html</a:t>
            </a:r>
            <a:r>
              <a:rPr lang="en-US" dirty="0" smtClean="0"/>
              <a:t> (self-invention, 01:20)</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creatures</a:t>
            </a:r>
            <a:r>
              <a:rPr lang="en-US" dirty="0" smtClean="0"/>
              <a:t>: </a:t>
            </a:r>
            <a:r>
              <a:rPr lang="en-US" dirty="0" err="1" smtClean="0"/>
              <a:t>cyborgs</a:t>
            </a:r>
            <a:r>
              <a:rPr lang="en-US" dirty="0" smtClean="0"/>
              <a:t> due to machines (especially computers) as prosthetics; vampire </a:t>
            </a:r>
            <a:r>
              <a:rPr lang="en-US" dirty="0" err="1" smtClean="0"/>
              <a:t>Lestat</a:t>
            </a:r>
            <a:r>
              <a:rPr lang="en-US" dirty="0" smtClean="0"/>
              <a:t> (subjectivity as possibility); daughter </a:t>
            </a:r>
            <a:r>
              <a:rPr lang="en-US" dirty="0" err="1" smtClean="0"/>
              <a:t>Tani</a:t>
            </a:r>
            <a:r>
              <a:rPr lang="en-US" dirty="0" smtClean="0"/>
              <a:t> (baby in glow of machine); own transgender status </a:t>
            </a:r>
            <a:br>
              <a:rPr lang="en-US" dirty="0" smtClean="0"/>
            </a:br>
            <a:r>
              <a:rPr lang="en-US" dirty="0" smtClean="0"/>
              <a:t/>
            </a:r>
            <a:br>
              <a:rPr lang="en-US" dirty="0" smtClean="0"/>
            </a:br>
            <a:r>
              <a:rPr lang="en-US" dirty="0" smtClean="0"/>
              <a:t>"...everyday world as </a:t>
            </a:r>
            <a:r>
              <a:rPr lang="en-US" dirty="0" err="1" smtClean="0"/>
              <a:t>cyborg</a:t>
            </a:r>
            <a:r>
              <a:rPr lang="en-US" dirty="0" smtClean="0"/>
              <a:t> habitat" (Stone, </a:t>
            </a:r>
            <a:r>
              <a:rPr lang="en-US" dirty="0" err="1" smtClean="0"/>
              <a:t>p</a:t>
            </a:r>
            <a:r>
              <a:rPr lang="en-US" dirty="0" smtClean="0"/>
              <a:t>. 37).</a:t>
            </a:r>
            <a:br>
              <a:rPr lang="en-US" dirty="0" smtClean="0"/>
            </a:br>
            <a:r>
              <a:rPr lang="en-US" dirty="0" smtClean="0"/>
              <a:t/>
            </a:r>
            <a:br>
              <a:rPr lang="en-US" dirty="0" smtClean="0"/>
            </a:br>
            <a:r>
              <a:rPr lang="en-US" dirty="0" smtClean="0"/>
              <a:t>"</a:t>
            </a:r>
            <a:r>
              <a:rPr lang="en-US" dirty="0" err="1" smtClean="0"/>
              <a:t>Cyborgs</a:t>
            </a:r>
            <a:r>
              <a:rPr lang="en-US" dirty="0" smtClean="0"/>
              <a:t> are boundary creatures, not only human/machine but creatures of cultural interstice as well" (Stone, </a:t>
            </a:r>
            <a:r>
              <a:rPr lang="en-US" dirty="0" err="1" smtClean="0"/>
              <a:t>p</a:t>
            </a:r>
            <a:r>
              <a:rPr lang="en-US" dirty="0" smtClean="0"/>
              <a:t>. 178)</a:t>
            </a:r>
            <a:br>
              <a:rPr lang="en-US" dirty="0" smtClean="0"/>
            </a:br>
            <a:r>
              <a:rPr lang="en-US" dirty="0" smtClean="0"/>
              <a:t/>
            </a:r>
            <a:br>
              <a:rPr lang="en-US" dirty="0" smtClean="0"/>
            </a:br>
            <a:r>
              <a:rPr lang="en-US" dirty="0" smtClean="0"/>
              <a:t>"In cyberspace the transgendered body is the natural body" (Stone, </a:t>
            </a:r>
            <a:r>
              <a:rPr lang="en-US" dirty="0" err="1" smtClean="0"/>
              <a:t>p</a:t>
            </a:r>
            <a:r>
              <a:rPr lang="en-US" dirty="0" smtClean="0"/>
              <a:t>. 180). </a:t>
            </a:r>
            <a:br>
              <a:rPr lang="en-US" dirty="0" smtClean="0"/>
            </a:br>
            <a:r>
              <a:rPr lang="en-US" dirty="0" smtClean="0"/>
              <a:t/>
            </a:r>
            <a:br>
              <a:rPr lang="en-US" dirty="0" smtClean="0"/>
            </a:br>
            <a:r>
              <a:rPr lang="en-US" dirty="0" smtClean="0"/>
              <a:t>APPROPRIATION OF CHILDREN'S BODIES FOR ADVANCEMENT OF POLITICAL AGENDAS</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stakes</a:t>
            </a:r>
            <a:r>
              <a:rPr lang="en-US" dirty="0" smtClean="0"/>
              <a:t>: blue sky; quest; tomorrow </a:t>
            </a:r>
            <a:br>
              <a:rPr lang="en-US" dirty="0" smtClean="0"/>
            </a:br>
            <a:r>
              <a:rPr lang="en-US" dirty="0" smtClean="0"/>
              <a:t/>
            </a:r>
            <a:br>
              <a:rPr lang="en-US" dirty="0" smtClean="0"/>
            </a:br>
            <a:r>
              <a:rPr lang="en-US" dirty="0" smtClean="0"/>
              <a:t>"We are as gods and might as well get good at it" (</a:t>
            </a:r>
            <a:r>
              <a:rPr lang="en-US" dirty="0" err="1" smtClean="0"/>
              <a:t>CommuniTree's</a:t>
            </a:r>
            <a:r>
              <a:rPr lang="en-US" dirty="0" smtClean="0"/>
              <a:t> first conference prospectus, cited in Stone, </a:t>
            </a:r>
            <a:r>
              <a:rPr lang="en-US" dirty="0" err="1" smtClean="0"/>
              <a:t>p</a:t>
            </a:r>
            <a:r>
              <a:rPr lang="en-US" dirty="0" smtClean="0"/>
              <a:t>. 110). </a:t>
            </a:r>
            <a:br>
              <a:rPr lang="en-US" dirty="0" smtClean="0"/>
            </a:br>
            <a:r>
              <a:rPr lang="en-US" dirty="0" smtClean="0"/>
              <a:t/>
            </a:r>
            <a:br>
              <a:rPr lang="en-US" dirty="0" smtClean="0"/>
            </a:br>
            <a:r>
              <a:rPr lang="en-US" dirty="0" smtClean="0"/>
              <a:t>"Within a short time, the number of hours that a broad segment of children will spend playing computer-based games will exceed the number of hours that they spend watching television. It is entirely possible that computer-based games will turn out to be the major unacknowledged source of socialization </a:t>
            </a:r>
            <a:r>
              <a:rPr lang="en-US" i="1" dirty="0" smtClean="0"/>
              <a:t>and </a:t>
            </a:r>
            <a:r>
              <a:rPr lang="en-US" dirty="0" smtClean="0"/>
              <a:t>education in industrialized societies before the 1990s have run their course" (Stone, </a:t>
            </a:r>
            <a:r>
              <a:rPr lang="en-US" dirty="0" err="1" smtClean="0"/>
              <a:t>p</a:t>
            </a:r>
            <a:r>
              <a:rPr lang="en-US" dirty="0" smtClean="0"/>
              <a:t>. 27). </a:t>
            </a:r>
            <a:br>
              <a:rPr lang="en-US" dirty="0" smtClean="0"/>
            </a:br>
            <a:r>
              <a:rPr lang="en-US" dirty="0" smtClean="0"/>
              <a:t/>
            </a:r>
            <a:br>
              <a:rPr lang="en-US" dirty="0" smtClean="0"/>
            </a:br>
            <a:r>
              <a:rPr lang="en-US" i="1" dirty="0" smtClean="0"/>
              <a:t>"How is it that the very young, the very talented, don't perceive the incredible power for change that has fallen to them by default -- and the hideous consequence of failing to grasp that weapon when it's offered?" </a:t>
            </a:r>
            <a:r>
              <a:rPr lang="en-US" dirty="0" smtClean="0"/>
              <a:t>(Stone, </a:t>
            </a:r>
            <a:r>
              <a:rPr lang="en-US" dirty="0" err="1" smtClean="0"/>
              <a:t>p</a:t>
            </a:r>
            <a:r>
              <a:rPr lang="en-US" dirty="0" smtClean="0"/>
              <a:t>. 164)</a:t>
            </a:r>
            <a:br>
              <a:rPr lang="en-US" dirty="0" smtClean="0"/>
            </a:br>
            <a:r>
              <a:rPr lang="en-US" dirty="0" smtClean="0"/>
              <a:t/>
            </a:r>
            <a:br>
              <a:rPr lang="en-US" dirty="0" smtClean="0"/>
            </a:br>
            <a:r>
              <a:rPr lang="en-US" dirty="0" smtClean="0"/>
              <a:t>"How very like the ancient symbol-cluster of the Quest that underlies so many of our culture's heavily gendered, xenophobic stories of transcendence, conquest, and victory" (Stone, </a:t>
            </a:r>
            <a:r>
              <a:rPr lang="en-US" dirty="0" err="1" smtClean="0"/>
              <a:t>p</a:t>
            </a:r>
            <a:r>
              <a:rPr lang="en-US" dirty="0" smtClean="0"/>
              <a:t>. 164).</a:t>
            </a:r>
            <a:br>
              <a:rPr lang="en-US" dirty="0" smtClean="0"/>
            </a:br>
            <a:r>
              <a:rPr lang="en-US" dirty="0" smtClean="0"/>
              <a:t/>
            </a:r>
            <a:br>
              <a:rPr lang="en-US" dirty="0" smtClean="0"/>
            </a:br>
            <a:r>
              <a:rPr lang="en-US" dirty="0" smtClean="0"/>
              <a:t>LOTR; MORAL PANIC VS. PROPHETIC BRAGGADOCIO</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-disruption</a:t>
            </a:r>
            <a:endParaRPr lang="en-US"/>
          </a:p>
        </p:txBody>
      </p:sp>
      <p:sp>
        <p:nvSpPr>
          <p:cNvPr id="4" name="Slide Number Placeholder 3"/>
          <p:cNvSpPr>
            <a:spLocks noGrp="1"/>
          </p:cNvSpPr>
          <p:nvPr>
            <p:ph type="sldNum" sz="quarter" idx="10"/>
          </p:nvPr>
        </p:nvSpPr>
        <p:spPr/>
        <p:txBody>
          <a:bodyPr/>
          <a:lstStyle/>
          <a:p>
            <a:fld id="{1DE25B9D-B7D1-A64B-90EE-06DB4447916F}"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computers' potential</a:t>
            </a:r>
            <a:r>
              <a:rPr lang="en-US" dirty="0" smtClean="0"/>
              <a:t>: transcend computer as tool/number cruncher; computer as actor; </a:t>
            </a:r>
            <a:br>
              <a:rPr lang="en-US" dirty="0" smtClean="0"/>
            </a:br>
            <a:r>
              <a:rPr lang="en-US" dirty="0" smtClean="0"/>
              <a:t/>
            </a:r>
            <a:br>
              <a:rPr lang="en-US" dirty="0" smtClean="0"/>
            </a:br>
            <a:r>
              <a:rPr lang="en-US" b="1" dirty="0" smtClean="0"/>
              <a:t>"Answer 2: Everything</a:t>
            </a:r>
            <a:br>
              <a:rPr lang="en-US" b="1" dirty="0" smtClean="0"/>
            </a:br>
            <a:r>
              <a:rPr lang="en-US" b="1" dirty="0" smtClean="0"/>
              <a:t/>
            </a:r>
            <a:br>
              <a:rPr lang="en-US" b="1" dirty="0" smtClean="0"/>
            </a:br>
            <a:r>
              <a:rPr lang="en-US" dirty="0" smtClean="0"/>
              <a:t>Computers are arenas for social experience and dramatic interaction, a type of media more like public theater, and their output is used for qualitative interaction, dialogue, and conversation. Inside the little box are </a:t>
            </a:r>
            <a:r>
              <a:rPr lang="en-US" i="1" dirty="0" smtClean="0"/>
              <a:t>other people</a:t>
            </a:r>
            <a:r>
              <a:rPr lang="en-US" dirty="0" smtClean="0"/>
              <a:t>" (Stone, </a:t>
            </a:r>
            <a:r>
              <a:rPr lang="en-US" dirty="0" err="1" smtClean="0"/>
              <a:t>p</a:t>
            </a:r>
            <a:r>
              <a:rPr lang="en-US" dirty="0" smtClean="0"/>
              <a:t>. 16). </a:t>
            </a:r>
            <a:br>
              <a:rPr lang="en-US" dirty="0" smtClean="0"/>
            </a:br>
            <a:endParaRPr lang="en-US" dirty="0" smtClean="0"/>
          </a:p>
          <a:p>
            <a:r>
              <a:rPr lang="en-US" dirty="0" smtClean="0"/>
              <a:t/>
            </a:r>
            <a:br>
              <a:rPr lang="en-US" dirty="0" smtClean="0"/>
            </a:br>
            <a:r>
              <a:rPr lang="en-US" dirty="0" smtClean="0"/>
              <a:t>"Ubiquitous technology, which is definitive of the virtual age, is far more subtle. It doesn't tell us anything. It rearranges our thinking apparatus so that different thinking just </a:t>
            </a:r>
            <a:r>
              <a:rPr lang="en-US" i="1" dirty="0" smtClean="0"/>
              <a:t>is</a:t>
            </a:r>
            <a:r>
              <a:rPr lang="en-US" dirty="0" smtClean="0"/>
              <a:t>" (Stone, </a:t>
            </a:r>
            <a:r>
              <a:rPr lang="en-US" dirty="0" err="1" smtClean="0"/>
              <a:t>p</a:t>
            </a:r>
            <a:r>
              <a:rPr lang="en-US" dirty="0" smtClean="0"/>
              <a:t>. 168). </a:t>
            </a:r>
            <a:br>
              <a:rPr lang="en-US" dirty="0" smtClean="0"/>
            </a:br>
            <a:r>
              <a:rPr lang="en-US" dirty="0" smtClean="0"/>
              <a:t/>
            </a:r>
            <a:br>
              <a:rPr lang="en-US" dirty="0" smtClean="0"/>
            </a:br>
            <a:r>
              <a:rPr lang="en-US" dirty="0" smtClean="0"/>
              <a:t>NML SKILL: DISTRIBUTED COGNITION, the ability to interact meaningfully with tools that expand mental capacities </a:t>
            </a:r>
          </a:p>
          <a:p>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culture clash</a:t>
            </a:r>
            <a:r>
              <a:rPr lang="en-US" dirty="0" smtClean="0"/>
              <a:t>: hippies vs. Forth Interest Group; youths vs. older computer enthusiasts; insiders vs. outsiders of </a:t>
            </a:r>
            <a:r>
              <a:rPr lang="en-US" dirty="0" err="1" smtClean="0"/>
              <a:t>CommuniTree</a:t>
            </a:r>
            <a:r>
              <a:rPr lang="en-US" dirty="0" smtClean="0"/>
              <a:t>; programmers vs. suits at Atari; men vs. women in games/Wellspring; academic discourse of today and tomorrow (performance, provocation, "attempting to hold these various discourses in productive tension without allowing them to collapse into a univocal account" (Stone, </a:t>
            </a:r>
            <a:r>
              <a:rPr lang="en-US" dirty="0" err="1" smtClean="0"/>
              <a:t>p</a:t>
            </a:r>
            <a:r>
              <a:rPr lang="en-US" dirty="0" smtClean="0"/>
              <a:t>. 30), explanation pp. 176-177).</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language</a:t>
            </a:r>
            <a:r>
              <a:rPr lang="en-US" dirty="0" smtClean="0"/>
              <a:t>: determinative power; efficiency; opacity</a:t>
            </a:r>
            <a:br>
              <a:rPr lang="en-US" dirty="0" smtClean="0"/>
            </a:br>
            <a:r>
              <a:rPr lang="en-US" dirty="0" smtClean="0"/>
              <a:t/>
            </a:r>
            <a:br>
              <a:rPr lang="en-US" dirty="0" smtClean="0"/>
            </a:br>
            <a:r>
              <a:rPr lang="en-US" dirty="0" smtClean="0"/>
              <a:t>SAPIR-WHORF HYPOTHESIS</a:t>
            </a:r>
            <a:br>
              <a:rPr lang="en-US" dirty="0" smtClean="0"/>
            </a:br>
            <a:r>
              <a:rPr lang="en-US" dirty="0" smtClean="0"/>
              <a:t/>
            </a:r>
            <a:br>
              <a:rPr lang="en-US" dirty="0" smtClean="0"/>
            </a:br>
            <a:r>
              <a:rPr lang="en-US" dirty="0" smtClean="0"/>
              <a:t>"the language they used strongly influenced the kinds of things they could produce" (Stone, </a:t>
            </a:r>
            <a:r>
              <a:rPr lang="en-US" dirty="0" err="1" smtClean="0"/>
              <a:t>p</a:t>
            </a:r>
            <a:r>
              <a:rPr lang="en-US" dirty="0" smtClean="0"/>
              <a:t>. 103) ... "Rather, it was an element within a system, a building block in an associated group of elements that, taken together, represented a complete philosophy of life" (Stone, </a:t>
            </a:r>
            <a:r>
              <a:rPr lang="en-US" dirty="0" err="1" smtClean="0"/>
              <a:t>p</a:t>
            </a:r>
            <a:r>
              <a:rPr lang="en-US" dirty="0" smtClean="0"/>
              <a:t>. 105). </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control</a:t>
            </a:r>
            <a:r>
              <a:rPr lang="en-US" dirty="0" smtClean="0"/>
              <a:t>: theory vs. practice, freedom from vs. freedom to;</a:t>
            </a:r>
            <a:br>
              <a:rPr lang="en-US" dirty="0" smtClean="0"/>
            </a:br>
            <a:r>
              <a:rPr lang="en-US" dirty="0" smtClean="0"/>
              <a:t/>
            </a:r>
            <a:br>
              <a:rPr lang="en-US" dirty="0" smtClean="0"/>
            </a:br>
            <a:r>
              <a:rPr lang="en-US" dirty="0" smtClean="0"/>
              <a:t>"After only a few months of nearly continual assault that the system operators were powerless to prevent, the Tree expired, choked to death by a kind of teenage mutant kudzu vine, a circumstance that one participant saw as 'the consequences of unbridled freedom of expression'" (Stone. </a:t>
            </a:r>
            <a:r>
              <a:rPr lang="en-US" dirty="0" err="1" smtClean="0"/>
              <a:t>p</a:t>
            </a:r>
            <a:r>
              <a:rPr lang="en-US" dirty="0" smtClean="0"/>
              <a:t>. 117).</a:t>
            </a:r>
            <a:br>
              <a:rPr lang="en-US" dirty="0" smtClean="0"/>
            </a:br>
            <a:r>
              <a:rPr lang="en-US" dirty="0" smtClean="0"/>
              <a:t/>
            </a:r>
            <a:br>
              <a:rPr lang="en-US" dirty="0" smtClean="0"/>
            </a:br>
            <a:r>
              <a:rPr lang="en-US" dirty="0" smtClean="0"/>
              <a:t>"Accompanying the arrival of the second generation of on-line conference software for the virtual communities was the age of surveillance and social control" (Stone, </a:t>
            </a:r>
            <a:r>
              <a:rPr lang="en-US" dirty="0" err="1" smtClean="0"/>
              <a:t>p</a:t>
            </a:r>
            <a:r>
              <a:rPr lang="en-US" dirty="0" smtClean="0"/>
              <a:t>. 117). </a:t>
            </a:r>
            <a:br>
              <a:rPr lang="en-US" dirty="0" smtClean="0"/>
            </a:br>
            <a:r>
              <a:rPr lang="en-US" dirty="0" smtClean="0"/>
              <a:t/>
            </a:r>
            <a:br>
              <a:rPr lang="en-US" dirty="0" smtClean="0"/>
            </a:br>
            <a:r>
              <a:rPr lang="en-US" dirty="0" smtClean="0"/>
              <a:t>"Would quiet anarchy have prevailed for a longer time, or, given the possibility of a more gradual evolution toward more structured social order, would it perhaps have prevailed forever? Perhaps the future of electronic virtual communities would have been quite different" (Stone, </a:t>
            </a:r>
            <a:r>
              <a:rPr lang="en-US" dirty="0" err="1" smtClean="0"/>
              <a:t>p</a:t>
            </a:r>
            <a:r>
              <a:rPr lang="en-US" dirty="0" smtClean="0"/>
              <a:t>. 118). </a:t>
            </a:r>
          </a:p>
          <a:p>
            <a:endParaRPr lang="en-US" dirty="0" smtClean="0"/>
          </a:p>
          <a:p>
            <a:r>
              <a:rPr lang="en-US" dirty="0" smtClean="0"/>
              <a:t>COMMUNES; NORMAN ROCKWELL</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virtual sex</a:t>
            </a:r>
            <a:r>
              <a:rPr lang="en-US" dirty="0" smtClean="0"/>
              <a:t>: data compression, sending bodies via phone sex; </a:t>
            </a:r>
            <a:r>
              <a:rPr lang="en-US" dirty="0" err="1" smtClean="0"/>
              <a:t>heteronormativity</a:t>
            </a:r>
            <a:r>
              <a:rPr lang="en-US" dirty="0" smtClean="0"/>
              <a:t> in Habitat (female sex workers, male clients; changing heads is commercial, changing sex is medical); transgender as normative in cyberspace?</a:t>
            </a:r>
            <a:br>
              <a:rPr lang="en-US" dirty="0" smtClean="0"/>
            </a:br>
            <a:r>
              <a:rPr lang="en-US" dirty="0" smtClean="0"/>
              <a:t/>
            </a:r>
            <a:br>
              <a:rPr lang="en-US" dirty="0" smtClean="0"/>
            </a:br>
            <a:r>
              <a:rPr lang="en-US" u="sng" dirty="0" smtClean="0"/>
              <a:t>gender's impact on </a:t>
            </a:r>
            <a:r>
              <a:rPr lang="en-US" u="sng" dirty="0" err="1" smtClean="0"/>
              <a:t>technosocial</a:t>
            </a:r>
            <a:r>
              <a:rPr lang="en-US" u="sng" dirty="0" smtClean="0"/>
              <a:t> development</a:t>
            </a:r>
            <a:r>
              <a:rPr lang="en-US" dirty="0" smtClean="0"/>
              <a:t>: unexamined sexism, command of programming; "Would that we could all log out out of our oppressions or our unpleasant social situations" (Stone, </a:t>
            </a:r>
            <a:r>
              <a:rPr lang="en-US" dirty="0" err="1" smtClean="0"/>
              <a:t>p</a:t>
            </a:r>
            <a:r>
              <a:rPr lang="en-US" dirty="0" smtClean="0"/>
              <a:t>. 120)</a:t>
            </a:r>
            <a:br>
              <a:rPr lang="en-US" dirty="0" smtClean="0"/>
            </a:b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research</a:t>
            </a:r>
            <a:r>
              <a:rPr lang="en-US" dirty="0" smtClean="0"/>
              <a:t>: objective, time-horizon</a:t>
            </a:r>
            <a:br>
              <a:rPr lang="en-US" dirty="0" smtClean="0"/>
            </a:br>
            <a:r>
              <a:rPr lang="en-US" dirty="0" smtClean="0"/>
              <a:t/>
            </a:r>
            <a:br>
              <a:rPr lang="en-US" dirty="0" smtClean="0"/>
            </a:br>
            <a:r>
              <a:rPr lang="en-US" dirty="0" smtClean="0"/>
              <a:t>"Research, he felt was tomorrow. Today he had a bottom line to meet, and the hell with tomorrow; he wanted product, not speculation" (Stone, </a:t>
            </a:r>
            <a:r>
              <a:rPr lang="en-US" dirty="0" err="1" smtClean="0"/>
              <a:t>p</a:t>
            </a:r>
            <a:r>
              <a:rPr lang="en-US" dirty="0" smtClean="0"/>
              <a:t>. 148). </a:t>
            </a:r>
            <a:br>
              <a:rPr lang="en-US" dirty="0" smtClean="0"/>
            </a:br>
            <a:r>
              <a:rPr lang="en-US" dirty="0" smtClean="0"/>
              <a:t/>
            </a:r>
            <a:br>
              <a:rPr lang="en-US" dirty="0" smtClean="0"/>
            </a:br>
            <a:r>
              <a:rPr lang="en-US" dirty="0" smtClean="0"/>
              <a:t>"research meant innovation, taking risks, doing new things" vs. "research meant duplication, slight changes on an already accepted idea, but finding out how to duplicate their successes better and cheaper" (Stone, </a:t>
            </a:r>
            <a:r>
              <a:rPr lang="en-US" dirty="0" err="1" smtClean="0"/>
              <a:t>p</a:t>
            </a:r>
            <a:r>
              <a:rPr lang="en-US" dirty="0" smtClean="0"/>
              <a:t>. 133)</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games</a:t>
            </a:r>
            <a:r>
              <a:rPr lang="en-US" dirty="0" smtClean="0"/>
              <a:t>: as entertainment; plot, performance, role-playing, interactivity; "additional elements of drama -- interaction based on principles of stagecraft -- and of </a:t>
            </a:r>
            <a:r>
              <a:rPr lang="en-US" dirty="0" err="1" smtClean="0"/>
              <a:t>ludics</a:t>
            </a:r>
            <a:r>
              <a:rPr lang="en-US" dirty="0" smtClean="0"/>
              <a:t>, playful interaction" (</a:t>
            </a:r>
            <a:r>
              <a:rPr lang="en-US" dirty="0" err="1" smtClean="0"/>
              <a:t>p</a:t>
            </a:r>
            <a:r>
              <a:rPr lang="en-US" dirty="0" smtClean="0"/>
              <a:t>. 135);</a:t>
            </a:r>
            <a:r>
              <a:rPr lang="en-US" baseline="0" dirty="0" smtClean="0"/>
              <a:t> pedagogic implications of narrative/interactivity/presence</a:t>
            </a:r>
            <a:r>
              <a:rPr lang="en-US" dirty="0" smtClean="0"/>
              <a:t/>
            </a:r>
            <a:br>
              <a:rPr lang="en-US" dirty="0" smtClean="0"/>
            </a:br>
            <a:r>
              <a:rPr lang="en-US" dirty="0" smtClean="0"/>
              <a:t/>
            </a:r>
            <a:br>
              <a:rPr lang="en-US" dirty="0" smtClean="0"/>
            </a:br>
            <a:r>
              <a:rPr lang="en-US" dirty="0" smtClean="0"/>
              <a:t>"Management was thinking </a:t>
            </a:r>
            <a:r>
              <a:rPr lang="en-US" i="1" dirty="0" smtClean="0"/>
              <a:t>product</a:t>
            </a:r>
            <a:r>
              <a:rPr lang="en-US" dirty="0" smtClean="0"/>
              <a:t>; the coders and gamers were thinking </a:t>
            </a:r>
            <a:r>
              <a:rPr lang="en-US" i="1" dirty="0" smtClean="0"/>
              <a:t>fun</a:t>
            </a:r>
            <a:r>
              <a:rPr lang="en-US" dirty="0" smtClean="0"/>
              <a:t>" (Stone, </a:t>
            </a:r>
            <a:r>
              <a:rPr lang="en-US" dirty="0" err="1" smtClean="0"/>
              <a:t>p</a:t>
            </a:r>
            <a:r>
              <a:rPr lang="en-US" dirty="0" smtClean="0"/>
              <a:t>. 131). </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interactivity</a:t>
            </a:r>
            <a:r>
              <a:rPr lang="en-US" dirty="0" smtClean="0"/>
              <a:t>: similar to improvisation, Lippmann's 5 tenets: mutual </a:t>
            </a:r>
            <a:r>
              <a:rPr lang="en-US" dirty="0" err="1" smtClean="0"/>
              <a:t>interruptibility</a:t>
            </a:r>
            <a:r>
              <a:rPr lang="en-US" dirty="0" smtClean="0"/>
              <a:t>, graceful degradation, limited look-ahead, no-default, the impression of an infinite database (Stone, pp. 10-11); is perspective implied in this concept? -- contrast this with Van </a:t>
            </a:r>
            <a:r>
              <a:rPr lang="en-US" dirty="0" err="1" smtClean="0"/>
              <a:t>Doren's</a:t>
            </a:r>
            <a:r>
              <a:rPr lang="en-US" dirty="0" smtClean="0"/>
              <a:t> viewpoint "Encyclopedias don't present </a:t>
            </a:r>
            <a:r>
              <a:rPr lang="en-US" i="1" dirty="0" smtClean="0"/>
              <a:t>viewpoints</a:t>
            </a:r>
            <a:r>
              <a:rPr lang="en-US" dirty="0" smtClean="0"/>
              <a:t>. Encyclopedias present </a:t>
            </a:r>
            <a:r>
              <a:rPr lang="en-US" i="1" dirty="0" smtClean="0"/>
              <a:t>truth</a:t>
            </a:r>
            <a:r>
              <a:rPr lang="en-US" dirty="0" smtClean="0"/>
              <a:t>" (cited in Stone, </a:t>
            </a:r>
            <a:r>
              <a:rPr lang="en-US" dirty="0" err="1" smtClean="0"/>
              <a:t>p</a:t>
            </a:r>
            <a:r>
              <a:rPr lang="en-US" dirty="0" smtClean="0"/>
              <a:t>. 136). </a:t>
            </a:r>
            <a:br>
              <a:rPr lang="en-US" dirty="0" smtClean="0"/>
            </a:br>
            <a:r>
              <a:rPr lang="en-US" dirty="0" smtClean="0"/>
              <a:t/>
            </a:r>
            <a:br>
              <a:rPr lang="en-US" dirty="0" smtClean="0"/>
            </a:br>
            <a:r>
              <a:rPr lang="en-US" dirty="0" smtClean="0"/>
              <a:t>CO-CONFIGURED EXPERTISE</a:t>
            </a:r>
            <a:endParaRPr lang="en-US" dirty="0"/>
          </a:p>
        </p:txBody>
      </p:sp>
      <p:sp>
        <p:nvSpPr>
          <p:cNvPr id="4" name="Slide Number Placeholder 3"/>
          <p:cNvSpPr>
            <a:spLocks noGrp="1"/>
          </p:cNvSpPr>
          <p:nvPr>
            <p:ph type="sldNum" sz="quarter" idx="10"/>
          </p:nvPr>
        </p:nvSpPr>
        <p:spPr/>
        <p:txBody>
          <a:bodyPr/>
          <a:lstStyle/>
          <a:p>
            <a:fld id="{1DE25B9D-B7D1-A64B-90EE-06DB4447916F}"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C00323F-1B97-8148-870E-8A8131D69648}" type="datetimeFigureOut">
              <a:rPr lang="en-US" smtClean="0"/>
              <a:pPr/>
              <a:t>12/9/10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0BD8487-E40E-FD45-9878-2BA2EF0F85F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00323F-1B97-8148-870E-8A8131D69648}" type="datetimeFigureOut">
              <a:rPr lang="en-US" smtClean="0"/>
              <a:pPr/>
              <a:t>12/9/10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00323F-1B97-8148-870E-8A8131D69648}" type="datetimeFigureOut">
              <a:rPr lang="en-US" smtClean="0"/>
              <a:pPr/>
              <a:t>12/9/10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00323F-1B97-8148-870E-8A8131D69648}" type="datetimeFigureOut">
              <a:rPr lang="en-US" smtClean="0"/>
              <a:pPr/>
              <a:t>12/9/10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00323F-1B97-8148-870E-8A8131D69648}" type="datetimeFigureOut">
              <a:rPr lang="en-US" smtClean="0"/>
              <a:pPr/>
              <a:t>12/9/10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0BD8487-E40E-FD45-9878-2BA2EF0F85F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00323F-1B97-8148-870E-8A8131D69648}" type="datetimeFigureOut">
              <a:rPr lang="en-US" smtClean="0"/>
              <a:pPr/>
              <a:t>12/9/10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C00323F-1B97-8148-870E-8A8131D69648}" type="datetimeFigureOut">
              <a:rPr lang="en-US" smtClean="0"/>
              <a:pPr/>
              <a:t>12/9/10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00323F-1B97-8148-870E-8A8131D69648}" type="datetimeFigureOut">
              <a:rPr lang="en-US" smtClean="0"/>
              <a:pPr/>
              <a:t>12/9/10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0323F-1B97-8148-870E-8A8131D69648}" type="datetimeFigureOut">
              <a:rPr lang="en-US" smtClean="0"/>
              <a:pPr/>
              <a:t>12/9/10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00323F-1B97-8148-870E-8A8131D69648}" type="datetimeFigureOut">
              <a:rPr lang="en-US" smtClean="0"/>
              <a:pPr/>
              <a:t>12/9/10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00323F-1B97-8148-870E-8A8131D69648}" type="datetimeFigureOut">
              <a:rPr lang="en-US" smtClean="0"/>
              <a:pPr/>
              <a:t>12/9/10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D8487-E40E-FD45-9878-2BA2EF0F85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C00323F-1B97-8148-870E-8A8131D69648}" type="datetimeFigureOut">
              <a:rPr lang="en-US" smtClean="0"/>
              <a:pPr/>
              <a:t>12/9/10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0BD8487-E40E-FD45-9878-2BA2EF0F85F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3" Type="http://schemas.openxmlformats.org/officeDocument/2006/relationships/hyperlink" Target="http://www.ted.com/talks/sarah_jones_as_a_one_woman_global_village.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diagramLayout" Target="../diagrams/layout1.xml"/><Relationship Id="rId5" Type="http://schemas.openxmlformats.org/officeDocument/2006/relationships/diagramQuickStyle" Target="../diagrams/quickStyle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diagramData" Target="../diagrams/data1.xml"/><Relationship Id="rId6"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6" Type="http://schemas.microsoft.com/office/2007/relationships/diagramDrawing" Target="../diagrams/drawing2.xml"/><Relationship Id="rId4" Type="http://schemas.openxmlformats.org/officeDocument/2006/relationships/diagramQuickStyle" Target="../diagrams/quickStyle2.xml"/><Relationship Id="rId1" Type="http://schemas.openxmlformats.org/officeDocument/2006/relationships/slideLayout" Target="../slideLayouts/slideLayout2.xml"/><Relationship Id="rId2" Type="http://schemas.openxmlformats.org/officeDocument/2006/relationships/diagramData" Target="../diagrams/data2.xml"/><Relationship Id="rId3" Type="http://schemas.openxmlformats.org/officeDocument/2006/relationships/diagramLayout" Target="../diagrams/layout2.xml"/><Relationship Id="rId5" Type="http://schemas.openxmlformats.org/officeDocument/2006/relationships/diagramColors" Target="../diagrams/colors2.xml"/></Relationships>
</file>

<file path=ppt/slides/_rels/slide4.xml.rels><?xml version="1.0" encoding="UTF-8" standalone="yes"?>
<Relationships xmlns="http://schemas.openxmlformats.org/package/2006/relationships"><Relationship Id="rId4" Type="http://schemas.openxmlformats.org/officeDocument/2006/relationships/diagramLayout" Target="../diagrams/layout3.xml"/><Relationship Id="rId5" Type="http://schemas.openxmlformats.org/officeDocument/2006/relationships/diagramQuickStyle" Target="../diagrams/quickStyle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diagramData" Target="../diagrams/data3.xml"/><Relationship Id="rId6" Type="http://schemas.openxmlformats.org/officeDocument/2006/relationships/diagramColors" Target="../diagrams/colors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Desire and technology in the workplace</a:t>
            </a:r>
            <a:endParaRPr lang="en-US" dirty="0"/>
          </a:p>
        </p:txBody>
      </p:sp>
      <p:sp>
        <p:nvSpPr>
          <p:cNvPr id="3" name="Subtitle 2"/>
          <p:cNvSpPr>
            <a:spLocks noGrp="1"/>
          </p:cNvSpPr>
          <p:nvPr>
            <p:ph type="subTitle" idx="1"/>
          </p:nvPr>
        </p:nvSpPr>
        <p:spPr/>
        <p:txBody>
          <a:bodyPr/>
          <a:lstStyle/>
          <a:p>
            <a:endParaRPr lang="en-US" dirty="0" smtClean="0"/>
          </a:p>
          <a:p>
            <a:r>
              <a:rPr lang="en-US" dirty="0" smtClean="0"/>
              <a:t>Exploration, reification &amp; transgression</a:t>
            </a:r>
            <a:endParaRPr lang="en-US" dirty="0"/>
          </a:p>
        </p:txBody>
      </p:sp>
      <p:sp>
        <p:nvSpPr>
          <p:cNvPr id="4" name="TextBox 3"/>
          <p:cNvSpPr txBox="1"/>
          <p:nvPr/>
        </p:nvSpPr>
        <p:spPr>
          <a:xfrm>
            <a:off x="0" y="5705414"/>
            <a:ext cx="9144000" cy="369332"/>
          </a:xfrm>
          <a:prstGeom prst="rect">
            <a:avLst/>
          </a:prstGeom>
          <a:noFill/>
        </p:spPr>
        <p:txBody>
          <a:bodyPr wrap="square" rtlCol="0">
            <a:spAutoFit/>
          </a:bodyPr>
          <a:lstStyle/>
          <a:p>
            <a:pPr algn="ctr"/>
            <a:r>
              <a:rPr lang="en-US" dirty="0" smtClean="0"/>
              <a:t>IML 501 | Laurel </a:t>
            </a:r>
            <a:r>
              <a:rPr lang="en-US" smtClean="0"/>
              <a:t>Felt</a:t>
            </a:r>
            <a:r>
              <a:rPr lang="en-US" smtClean="0"/>
              <a:t> | </a:t>
            </a:r>
            <a:r>
              <a:rPr lang="en-US" dirty="0" smtClean="0"/>
              <a:t>September 30, 2010 |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Interactivity</a:t>
            </a:r>
            <a:endParaRPr lang="en-US" dirty="0"/>
          </a:p>
        </p:txBody>
      </p:sp>
      <p:sp>
        <p:nvSpPr>
          <p:cNvPr id="3" name="Content Placeholder 2"/>
          <p:cNvSpPr>
            <a:spLocks noGrp="1"/>
          </p:cNvSpPr>
          <p:nvPr>
            <p:ph idx="1"/>
          </p:nvPr>
        </p:nvSpPr>
        <p:spPr/>
        <p:txBody>
          <a:bodyPr/>
          <a:lstStyle/>
          <a:p>
            <a:r>
              <a:rPr lang="en-US" dirty="0" smtClean="0"/>
              <a:t>Lippmann's 5 tenets: </a:t>
            </a:r>
          </a:p>
          <a:p>
            <a:pPr lvl="1"/>
            <a:r>
              <a:rPr lang="en-US" dirty="0" smtClean="0"/>
              <a:t>mutual </a:t>
            </a:r>
            <a:r>
              <a:rPr lang="en-US" dirty="0" err="1" smtClean="0"/>
              <a:t>interruptibility</a:t>
            </a:r>
            <a:r>
              <a:rPr lang="en-US" dirty="0" smtClean="0"/>
              <a:t>, graceful degradation, limited look-ahead, no-default, the impression of an infinite database (Stone, pp. 10-11)</a:t>
            </a:r>
          </a:p>
          <a:p>
            <a:r>
              <a:rPr lang="en-US" dirty="0" smtClean="0"/>
              <a:t>Is perspective implied in this concept?</a:t>
            </a:r>
          </a:p>
          <a:p>
            <a:pPr lvl="1"/>
            <a:r>
              <a:rPr lang="en-US" dirty="0" smtClean="0"/>
              <a:t> contrast this with Van </a:t>
            </a:r>
            <a:r>
              <a:rPr lang="en-US" dirty="0" err="1" smtClean="0"/>
              <a:t>Doren's</a:t>
            </a:r>
            <a:r>
              <a:rPr lang="en-US" dirty="0" smtClean="0"/>
              <a:t> viewpoint "Encyclopedias don't present </a:t>
            </a:r>
            <a:r>
              <a:rPr lang="en-US" i="1" dirty="0" smtClean="0"/>
              <a:t>viewpoints</a:t>
            </a:r>
            <a:r>
              <a:rPr lang="en-US" dirty="0" smtClean="0"/>
              <a:t>. Encyclopedias present </a:t>
            </a:r>
            <a:r>
              <a:rPr lang="en-US" i="1" dirty="0" smtClean="0"/>
              <a:t>truth</a:t>
            </a:r>
            <a:r>
              <a:rPr lang="en-US" dirty="0" smtClean="0"/>
              <a:t>" (cited in Stone, </a:t>
            </a:r>
            <a:r>
              <a:rPr lang="en-US" dirty="0" err="1" smtClean="0"/>
              <a:t>p</a:t>
            </a:r>
            <a:r>
              <a:rPr lang="en-US" dirty="0" smtClean="0"/>
              <a:t>. 136).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
            </a:r>
            <a:br>
              <a:rPr lang="en-US" dirty="0" smtClean="0"/>
            </a:br>
            <a:r>
              <a:rPr lang="en-US" dirty="0" smtClean="0"/>
              <a:t>"Central to the construction of agents was the idea of </a:t>
            </a:r>
            <a:r>
              <a:rPr lang="en-US" i="1" dirty="0" smtClean="0"/>
              <a:t>presence</a:t>
            </a:r>
            <a:r>
              <a:rPr lang="en-US" dirty="0" smtClean="0"/>
              <a:t>. What, exactly, was it about a representation that gave it the illusion of personal force, of a living being? And conversely, what did it take to convince a person by means of a representation of a place that they were actually present </a:t>
            </a:r>
            <a:r>
              <a:rPr lang="en-US" i="1" dirty="0" smtClean="0"/>
              <a:t>in</a:t>
            </a:r>
            <a:r>
              <a:rPr lang="en-US" dirty="0" smtClean="0"/>
              <a:t> that place?" (Stone, </a:t>
            </a:r>
            <a:r>
              <a:rPr lang="en-US" dirty="0" err="1" smtClean="0"/>
              <a:t>p</a:t>
            </a:r>
            <a:r>
              <a:rPr lang="en-US" dirty="0" smtClean="0"/>
              <a:t>. 139)</a:t>
            </a:r>
            <a:br>
              <a:rPr lang="en-US" dirty="0" smtClean="0"/>
            </a:br>
            <a:r>
              <a:rPr lang="en-US" dirty="0" smtClean="0"/>
              <a:t/>
            </a:r>
            <a:br>
              <a:rPr lang="en-US" dirty="0" smtClean="0"/>
            </a:br>
            <a:r>
              <a:rPr lang="en-US" dirty="0" smtClean="0"/>
              <a:t>”…he's real, but he's not live" (Laurel, cited in Stone, </a:t>
            </a:r>
            <a:r>
              <a:rPr lang="en-US" dirty="0" err="1" smtClean="0"/>
              <a:t>p</a:t>
            </a:r>
            <a:r>
              <a:rPr lang="en-US" dirty="0" smtClean="0"/>
              <a:t>. 145)</a:t>
            </a:r>
            <a:br>
              <a:rPr lang="en-US" dirty="0" smtClean="0"/>
            </a:br>
            <a:r>
              <a:rPr lang="en-US" dirty="0" smtClean="0"/>
              <a:t/>
            </a:r>
            <a:br>
              <a:rPr lang="en-US" dirty="0" smtClean="0"/>
            </a:br>
            <a:r>
              <a:rPr lang="en-US" dirty="0" smtClean="0"/>
              <a:t>"...question the structure of meaning production by which we recognize each other as human" (Stone, </a:t>
            </a:r>
            <a:r>
              <a:rPr lang="en-US" dirty="0" err="1" smtClean="0"/>
              <a:t>p</a:t>
            </a:r>
            <a:r>
              <a:rPr lang="en-US" dirty="0" smtClean="0"/>
              <a:t>. 173).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Multiplicity</a:t>
            </a:r>
            <a:endParaRPr lang="en-US" dirty="0"/>
          </a:p>
        </p:txBody>
      </p:sp>
      <p:sp>
        <p:nvSpPr>
          <p:cNvPr id="3" name="Content Placeholder 2"/>
          <p:cNvSpPr>
            <a:spLocks noGrp="1"/>
          </p:cNvSpPr>
          <p:nvPr>
            <p:ph idx="1"/>
          </p:nvPr>
        </p:nvSpPr>
        <p:spPr/>
        <p:txBody>
          <a:bodyPr/>
          <a:lstStyle/>
          <a:p>
            <a:r>
              <a:rPr lang="en-US" dirty="0" err="1" smtClean="0"/>
              <a:t>Haraway's</a:t>
            </a:r>
            <a:r>
              <a:rPr lang="en-US" dirty="0" smtClean="0"/>
              <a:t> </a:t>
            </a:r>
            <a:r>
              <a:rPr lang="en-US" i="1" dirty="0" smtClean="0"/>
              <a:t>Coyote's Sisters</a:t>
            </a:r>
            <a:r>
              <a:rPr lang="en-US" dirty="0" smtClean="0"/>
              <a:t>: </a:t>
            </a:r>
          </a:p>
          <a:p>
            <a:pPr lvl="1"/>
            <a:r>
              <a:rPr lang="en-US" dirty="0" smtClean="0"/>
              <a:t>Refuse closure; insist upon situation; and seek multiplicity (cited in Stone, </a:t>
            </a:r>
            <a:r>
              <a:rPr lang="en-US" dirty="0" err="1" smtClean="0"/>
              <a:t>p</a:t>
            </a:r>
            <a:r>
              <a:rPr lang="en-US" dirty="0" smtClean="0"/>
              <a:t>. 30)</a:t>
            </a:r>
          </a:p>
          <a:p>
            <a:r>
              <a:rPr lang="en-US" dirty="0" smtClean="0"/>
              <a:t> "... the </a:t>
            </a:r>
            <a:r>
              <a:rPr lang="en-US" dirty="0" err="1" smtClean="0"/>
              <a:t>technosocial</a:t>
            </a:r>
            <a:r>
              <a:rPr lang="en-US" dirty="0" smtClean="0"/>
              <a:t>, the social mode of the computer nets, evokes unruly multiplicity as an integral part of social identity" (Stone, </a:t>
            </a:r>
            <a:r>
              <a:rPr lang="en-US" dirty="0" err="1" smtClean="0"/>
              <a:t>p</a:t>
            </a:r>
            <a:r>
              <a:rPr lang="en-US" dirty="0" smtClean="0"/>
              <a:t>. 42)</a:t>
            </a:r>
          </a:p>
          <a:p>
            <a:r>
              <a:rPr lang="en-US" dirty="0" smtClean="0"/>
              <a:t>multiplicity as resistance</a:t>
            </a:r>
          </a:p>
          <a:p>
            <a:r>
              <a:rPr lang="en-US" dirty="0" smtClean="0">
                <a:hlinkClick r:id="rId3"/>
              </a:rPr>
              <a:t> SARAH JONES, (self-invention, 01:20)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Creatures</a:t>
            </a:r>
            <a:endParaRPr lang="en-US" dirty="0"/>
          </a:p>
        </p:txBody>
      </p:sp>
      <p:sp>
        <p:nvSpPr>
          <p:cNvPr id="3" name="Content Placeholder 2"/>
          <p:cNvSpPr>
            <a:spLocks noGrp="1"/>
          </p:cNvSpPr>
          <p:nvPr>
            <p:ph idx="1"/>
          </p:nvPr>
        </p:nvSpPr>
        <p:spPr/>
        <p:txBody>
          <a:bodyPr>
            <a:normAutofit lnSpcReduction="10000"/>
          </a:bodyPr>
          <a:lstStyle/>
          <a:p>
            <a:r>
              <a:rPr lang="en-US" dirty="0" smtClean="0"/>
              <a:t/>
            </a:r>
            <a:br>
              <a:rPr lang="en-US" dirty="0" smtClean="0"/>
            </a:br>
            <a:r>
              <a:rPr lang="en-US" dirty="0" smtClean="0"/>
              <a:t>"</a:t>
            </a:r>
            <a:r>
              <a:rPr lang="en-US" dirty="0" err="1" smtClean="0"/>
              <a:t>Cyborgs</a:t>
            </a:r>
            <a:r>
              <a:rPr lang="en-US" dirty="0" smtClean="0"/>
              <a:t> are boundary creatures, not only human/machine but creatures of cultural interstice as well" (Stone, </a:t>
            </a:r>
            <a:r>
              <a:rPr lang="en-US" dirty="0" err="1" smtClean="0"/>
              <a:t>p</a:t>
            </a:r>
            <a:r>
              <a:rPr lang="en-US" dirty="0" smtClean="0"/>
              <a:t>. 178)</a:t>
            </a:r>
          </a:p>
          <a:p>
            <a:r>
              <a:rPr lang="en-US" dirty="0" smtClean="0"/>
              <a:t>Immortality</a:t>
            </a:r>
          </a:p>
          <a:p>
            <a:r>
              <a:rPr lang="en-US" dirty="0" smtClean="0"/>
              <a:t>“</a:t>
            </a:r>
            <a:r>
              <a:rPr lang="en-US" dirty="0" err="1" smtClean="0"/>
              <a:t>Lestat</a:t>
            </a:r>
            <a:r>
              <a:rPr lang="en-US" dirty="0" smtClean="0"/>
              <a:t> grapples continually with his vampire nature, trying to thrash out workable ethics in all the different worlds he inhabits, each of which he inhabits only partially” (Stone, </a:t>
            </a:r>
            <a:r>
              <a:rPr lang="en-US" dirty="0" err="1" smtClean="0"/>
              <a:t>p</a:t>
            </a:r>
            <a:r>
              <a:rPr lang="en-US" dirty="0" smtClean="0"/>
              <a:t>. 179)</a:t>
            </a:r>
          </a:p>
          <a:p>
            <a:r>
              <a:rPr lang="en-US" dirty="0" smtClean="0"/>
              <a:t>Unconscious assumption of Other, reclaiming </a:t>
            </a:r>
            <a:r>
              <a:rPr lang="en-US" smtClean="0"/>
              <a:t>the body</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sz="7135" dirty="0" smtClean="0"/>
              <a:t>"We are as gods and might as well get good at it" </a:t>
            </a:r>
          </a:p>
          <a:p>
            <a:endParaRPr lang="en-US" sz="4800" dirty="0" smtClean="0"/>
          </a:p>
          <a:p>
            <a:endParaRPr lang="en-US" sz="4800" dirty="0" smtClean="0"/>
          </a:p>
          <a:p>
            <a:r>
              <a:rPr lang="en-US" sz="1200" dirty="0" smtClean="0"/>
              <a:t>(first line of </a:t>
            </a:r>
            <a:r>
              <a:rPr lang="en-US" sz="1200" dirty="0" err="1" smtClean="0"/>
              <a:t>CommuniTree's</a:t>
            </a:r>
            <a:r>
              <a:rPr lang="en-US" sz="1200" dirty="0" smtClean="0"/>
              <a:t> first conference prospectus, cited in Stone, </a:t>
            </a:r>
            <a:r>
              <a:rPr lang="en-US" sz="1200" dirty="0" err="1" smtClean="0"/>
              <a:t>p</a:t>
            </a:r>
            <a:r>
              <a:rPr lang="en-US" sz="1200" dirty="0" smtClean="0"/>
              <a:t>. 110).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Stakes</a:t>
            </a:r>
            <a:endParaRPr lang="en-US" dirty="0"/>
          </a:p>
        </p:txBody>
      </p:sp>
      <p:sp>
        <p:nvSpPr>
          <p:cNvPr id="3" name="Content Placeholder 2"/>
          <p:cNvSpPr>
            <a:spLocks noGrp="1"/>
          </p:cNvSpPr>
          <p:nvPr>
            <p:ph idx="1"/>
          </p:nvPr>
        </p:nvSpPr>
        <p:spPr/>
        <p:txBody>
          <a:bodyPr>
            <a:normAutofit lnSpcReduction="10000"/>
          </a:bodyPr>
          <a:lstStyle/>
          <a:p>
            <a:r>
              <a:rPr lang="en-US" i="1" dirty="0" smtClean="0"/>
              <a:t>"How is it that the very young, the very talented, don't perceive the incredible power for change that has fallen to them by default -- and the hideous consequence of failing to grasp that weapon when it's offered?" </a:t>
            </a:r>
            <a:r>
              <a:rPr lang="en-US" dirty="0" smtClean="0"/>
              <a:t>(Stone, </a:t>
            </a:r>
            <a:r>
              <a:rPr lang="en-US" dirty="0" err="1" smtClean="0"/>
              <a:t>p</a:t>
            </a:r>
            <a:r>
              <a:rPr lang="en-US" dirty="0" smtClean="0"/>
              <a:t>. 164)</a:t>
            </a:r>
            <a:br>
              <a:rPr lang="en-US" dirty="0" smtClean="0"/>
            </a:br>
            <a:r>
              <a:rPr lang="en-US" dirty="0" smtClean="0"/>
              <a:t/>
            </a:r>
            <a:br>
              <a:rPr lang="en-US" dirty="0" smtClean="0"/>
            </a:br>
            <a:r>
              <a:rPr lang="en-US" dirty="0" smtClean="0"/>
              <a:t>"How very like the ancient symbol-cluster of the Quest that underlies so many of our culture's heavily gendered, xenophobic stories of transcendence, conquest, and victory" (Stone, </a:t>
            </a:r>
            <a:r>
              <a:rPr lang="en-US" dirty="0" err="1" smtClean="0"/>
              <a:t>p</a:t>
            </a:r>
            <a:r>
              <a:rPr lang="en-US" dirty="0" smtClean="0"/>
              <a:t>. 164).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Stakes</a:t>
            </a:r>
            <a:endParaRPr lang="en-US" dirty="0"/>
          </a:p>
        </p:txBody>
      </p:sp>
      <p:sp>
        <p:nvSpPr>
          <p:cNvPr id="3" name="Content Placeholder 2"/>
          <p:cNvSpPr>
            <a:spLocks noGrp="1"/>
          </p:cNvSpPr>
          <p:nvPr>
            <p:ph idx="1"/>
          </p:nvPr>
        </p:nvSpPr>
        <p:spPr/>
        <p:txBody>
          <a:bodyPr/>
          <a:lstStyle/>
          <a:p>
            <a:r>
              <a:rPr lang="en-US" dirty="0" smtClean="0"/>
              <a:t>"We are no longer </a:t>
            </a:r>
            <a:r>
              <a:rPr lang="en-US" dirty="0" err="1" smtClean="0"/>
              <a:t>unproblematically</a:t>
            </a:r>
            <a:r>
              <a:rPr lang="en-US" dirty="0" smtClean="0"/>
              <a:t> secure within the nest of our location technologies, whose function for us (as opposed to for our political apparatus) is to constantly reassure us that we are without question ourselves, singular, bounded, conscious, rational; the end product of hundreds of years of societal evolution in complex dialogue with technology as Other and with gender as an </a:t>
            </a:r>
            <a:r>
              <a:rPr lang="en-US" dirty="0" err="1" smtClean="0"/>
              <a:t>othering</a:t>
            </a:r>
            <a:r>
              <a:rPr lang="en-US" dirty="0" smtClean="0"/>
              <a:t> machine" (Stone, </a:t>
            </a:r>
            <a:r>
              <a:rPr lang="en-US" dirty="0" err="1" smtClean="0"/>
              <a:t>p</a:t>
            </a:r>
            <a:r>
              <a:rPr lang="en-US" dirty="0" smtClean="0"/>
              <a:t>. 182).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as Metaphor</a:t>
            </a:r>
            <a:endParaRPr lang="en-US"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Clash</a:t>
            </a:r>
            <a:endParaRPr lang="en-US" dirty="0"/>
          </a:p>
        </p:txBody>
      </p:sp>
      <p:graphicFrame>
        <p:nvGraphicFramePr>
          <p:cNvPr id="4" name="Content Placeholder 3"/>
          <p:cNvGraphicFramePr>
            <a:graphicFrameLocks noGrp="1"/>
          </p:cNvGraphicFramePr>
          <p:nvPr>
            <p:ph idx="1"/>
          </p:nvPr>
        </p:nvGraphicFramePr>
        <p:xfrm>
          <a:off x="457200" y="1600200"/>
          <a:ext cx="8229600" cy="470916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Clash</a:t>
            </a:r>
            <a:endParaRPr lang="en-US" dirty="0"/>
          </a:p>
        </p:txBody>
      </p:sp>
      <p:graphicFrame>
        <p:nvGraphicFramePr>
          <p:cNvPr id="4" name="Content Placeholder 3"/>
          <p:cNvGraphicFramePr>
            <a:graphicFrameLocks noGrp="1"/>
          </p:cNvGraphicFramePr>
          <p:nvPr>
            <p:ph idx="1"/>
          </p:nvPr>
        </p:nvGraphicFramePr>
        <p:xfrm>
          <a:off x="457200" y="1600200"/>
          <a:ext cx="8229600" cy="470916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a:t>
            </a:r>
            <a:endParaRPr lang="en-US" dirty="0"/>
          </a:p>
        </p:txBody>
      </p:sp>
      <p:sp>
        <p:nvSpPr>
          <p:cNvPr id="3" name="Content Placeholder 2"/>
          <p:cNvSpPr>
            <a:spLocks noGrp="1"/>
          </p:cNvSpPr>
          <p:nvPr>
            <p:ph idx="1"/>
          </p:nvPr>
        </p:nvSpPr>
        <p:spPr/>
        <p:txBody>
          <a:bodyPr/>
          <a:lstStyle/>
          <a:p>
            <a:r>
              <a:rPr lang="en-US" dirty="0" smtClean="0"/>
              <a:t>"the language they used strongly influenced the kinds of things they could produce" (Stone, </a:t>
            </a:r>
            <a:r>
              <a:rPr lang="en-US" dirty="0" err="1" smtClean="0"/>
              <a:t>p</a:t>
            </a:r>
            <a:r>
              <a:rPr lang="en-US" dirty="0" smtClean="0"/>
              <a:t>. 103) ... </a:t>
            </a:r>
          </a:p>
          <a:p>
            <a:r>
              <a:rPr lang="en-US" dirty="0" smtClean="0"/>
              <a:t>"Rather, it was an element within a system, a building block in an associated group of elements that, taken together, represented a complete philosophy of life" (Stone, </a:t>
            </a:r>
            <a:r>
              <a:rPr lang="en-US" dirty="0" err="1" smtClean="0"/>
              <a:t>p</a:t>
            </a:r>
            <a:r>
              <a:rPr lang="en-US" dirty="0" smtClean="0"/>
              <a:t>. 105). </a:t>
            </a:r>
          </a:p>
          <a:p>
            <a:r>
              <a:rPr lang="en-US" i="1" dirty="0" smtClean="0"/>
              <a:t>Discourse surfer</a:t>
            </a:r>
            <a:endParaRPr lang="en-US"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a:t>
            </a:r>
            <a:endParaRPr lang="en-US" dirty="0"/>
          </a:p>
        </p:txBody>
      </p:sp>
      <p:sp>
        <p:nvSpPr>
          <p:cNvPr id="3" name="Content Placeholder 2"/>
          <p:cNvSpPr>
            <a:spLocks noGrp="1"/>
          </p:cNvSpPr>
          <p:nvPr>
            <p:ph idx="1"/>
          </p:nvPr>
        </p:nvSpPr>
        <p:spPr/>
        <p:txBody>
          <a:bodyPr/>
          <a:lstStyle/>
          <a:p>
            <a:r>
              <a:rPr lang="en-US" dirty="0" smtClean="0"/>
              <a:t/>
            </a:r>
            <a:br>
              <a:rPr lang="en-US" dirty="0" smtClean="0"/>
            </a:br>
            <a:r>
              <a:rPr lang="en-US" dirty="0" smtClean="0"/>
              <a:t>"Would quiet anarchy have prevailed for a longer time, or, given the possibility of a more gradual evolution toward more structured social order, would it perhaps have prevailed forever? Perhaps the future of electronic virtual communities would have been quite different" (Stone, </a:t>
            </a:r>
            <a:r>
              <a:rPr lang="en-US" dirty="0" err="1" smtClean="0"/>
              <a:t>p</a:t>
            </a:r>
            <a:r>
              <a:rPr lang="en-US" dirty="0" smtClean="0"/>
              <a:t>. 118).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Cybersex, sexuality &amp; gender</a:t>
            </a:r>
            <a:endParaRPr lang="en-US" dirty="0"/>
          </a:p>
        </p:txBody>
      </p:sp>
      <p:sp>
        <p:nvSpPr>
          <p:cNvPr id="3" name="Content Placeholder 2"/>
          <p:cNvSpPr>
            <a:spLocks noGrp="1"/>
          </p:cNvSpPr>
          <p:nvPr>
            <p:ph idx="1"/>
          </p:nvPr>
        </p:nvSpPr>
        <p:spPr/>
        <p:txBody>
          <a:bodyPr/>
          <a:lstStyle/>
          <a:p>
            <a:r>
              <a:rPr lang="en-US" dirty="0" smtClean="0"/>
              <a:t>"Would that we could all log out out of our oppressions or our unpleasant social situations" (Stone, </a:t>
            </a:r>
            <a:r>
              <a:rPr lang="en-US" dirty="0" err="1" smtClean="0"/>
              <a:t>p</a:t>
            </a:r>
            <a:r>
              <a:rPr lang="en-US" dirty="0" smtClean="0"/>
              <a:t>. 120)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p:txBody>
          <a:bodyPr/>
          <a:lstStyle/>
          <a:p>
            <a:r>
              <a:rPr lang="en-US" dirty="0" smtClean="0"/>
              <a:t>“innovation, taking risks, doing new things" </a:t>
            </a:r>
          </a:p>
          <a:p>
            <a:pPr lvl="1"/>
            <a:r>
              <a:rPr lang="en-US" dirty="0" smtClean="0"/>
              <a:t>vs. </a:t>
            </a:r>
          </a:p>
          <a:p>
            <a:r>
              <a:rPr lang="en-US" dirty="0" smtClean="0"/>
              <a:t>“duplication, slight changes on an already accepted idea, but finding out how to duplicate their successes better and cheaper" (Stone, </a:t>
            </a:r>
            <a:r>
              <a:rPr lang="en-US" dirty="0" err="1" smtClean="0"/>
              <a:t>p</a:t>
            </a:r>
            <a:r>
              <a:rPr lang="en-US" dirty="0" smtClean="0"/>
              <a:t>. 133)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Games</a:t>
            </a:r>
            <a:endParaRPr lang="en-US" dirty="0"/>
          </a:p>
        </p:txBody>
      </p:sp>
      <p:sp>
        <p:nvSpPr>
          <p:cNvPr id="3" name="Content Placeholder 2"/>
          <p:cNvSpPr>
            <a:spLocks noGrp="1"/>
          </p:cNvSpPr>
          <p:nvPr>
            <p:ph idx="1"/>
          </p:nvPr>
        </p:nvSpPr>
        <p:spPr/>
        <p:txBody>
          <a:bodyPr/>
          <a:lstStyle/>
          <a:p>
            <a:r>
              <a:rPr lang="en-US" dirty="0" smtClean="0"/>
              <a:t>Where’s the fun?</a:t>
            </a:r>
          </a:p>
          <a:p>
            <a:r>
              <a:rPr lang="en-US" dirty="0" smtClean="0"/>
              <a:t>Bring in the drama</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ヒラギノ丸ゴ Pro W4"/>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ＭＳ 明朝"/>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Apex.thmx</Template>
  <TotalTime>107</TotalTime>
  <Words>2314</Words>
  <Application>Microsoft Macintosh PowerPoint</Application>
  <PresentationFormat>On-screen Show (4:3)</PresentationFormat>
  <Paragraphs>100</Paragraphs>
  <Slides>16</Slides>
  <Notes>14</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Apex</vt:lpstr>
      <vt:lpstr>Desire and technology in the workplace</vt:lpstr>
      <vt:lpstr>Computer as Metaphor</vt:lpstr>
      <vt:lpstr>Culture Clash</vt:lpstr>
      <vt:lpstr>Culture Clash</vt:lpstr>
      <vt:lpstr>Language</vt:lpstr>
      <vt:lpstr>Control</vt:lpstr>
      <vt:lpstr>Cybersex, sexuality &amp; gender</vt:lpstr>
      <vt:lpstr>Research</vt:lpstr>
      <vt:lpstr>Games</vt:lpstr>
      <vt:lpstr>Interactivity</vt:lpstr>
      <vt:lpstr>Presence</vt:lpstr>
      <vt:lpstr>Multiplicity</vt:lpstr>
      <vt:lpstr>Creatures</vt:lpstr>
      <vt:lpstr>Slide 14</vt:lpstr>
      <vt:lpstr>Stakes</vt:lpstr>
      <vt:lpstr>Stakes</vt:lpstr>
    </vt:vector>
  </TitlesOfParts>
  <Company>University of Southern California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Desire and technology in the workplace</dc:title>
  <dc:creator>Laurel Felt</dc:creator>
  <cp:lastModifiedBy>Laurel Felt</cp:lastModifiedBy>
  <cp:revision>8</cp:revision>
  <dcterms:created xsi:type="dcterms:W3CDTF">2010-12-09T19:46:09Z</dcterms:created>
  <dcterms:modified xsi:type="dcterms:W3CDTF">2010-12-09T19:46:32Z</dcterms:modified>
</cp:coreProperties>
</file>